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4" r:id="rId4"/>
    <p:sldId id="295" r:id="rId5"/>
    <p:sldId id="283" r:id="rId6"/>
    <p:sldId id="256" r:id="rId7"/>
    <p:sldId id="259" r:id="rId8"/>
    <p:sldId id="280" r:id="rId9"/>
    <p:sldId id="260" r:id="rId10"/>
    <p:sldId id="286" r:id="rId11"/>
    <p:sldId id="287" r:id="rId12"/>
    <p:sldId id="288" r:id="rId13"/>
    <p:sldId id="263" r:id="rId14"/>
    <p:sldId id="261" r:id="rId15"/>
    <p:sldId id="293" r:id="rId16"/>
    <p:sldId id="268" r:id="rId17"/>
    <p:sldId id="296" r:id="rId18"/>
    <p:sldId id="284" r:id="rId19"/>
    <p:sldId id="285" r:id="rId20"/>
    <p:sldId id="289" r:id="rId21"/>
    <p:sldId id="290" r:id="rId22"/>
    <p:sldId id="291" r:id="rId23"/>
    <p:sldId id="292" r:id="rId24"/>
    <p:sldId id="273" r:id="rId25"/>
    <p:sldId id="274" r:id="rId26"/>
    <p:sldId id="275" r:id="rId27"/>
    <p:sldId id="276" r:id="rId28"/>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71" d="100"/>
          <a:sy n="71"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DF502C51-81A5-4299-B84D-5363281E6D86}" type="datetimeFigureOut">
              <a:rPr lang="it-IT"/>
              <a:pPr>
                <a:defRPr/>
              </a:pPr>
              <a:t>20/12/2020</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EB124100-3761-4F43-B8E6-21F2D790CD78}" type="slidenum">
              <a:rPr lang="it-IT" altLang="it-IT"/>
              <a:pPr>
                <a:defRPr/>
              </a:pPr>
              <a:t>‹N›</a:t>
            </a:fld>
            <a:endParaRPr lang="it-IT" altLang="it-IT"/>
          </a:p>
        </p:txBody>
      </p:sp>
    </p:spTree>
    <p:extLst>
      <p:ext uri="{BB962C8B-B14F-4D97-AF65-F5344CB8AC3E}">
        <p14:creationId xmlns:p14="http://schemas.microsoft.com/office/powerpoint/2010/main" xmlns="" val="2715050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0ECD58-3895-4CC0-8804-F870F88B73C3}" type="slidenum">
              <a:rPr lang="it-IT" altLang="it-IT" sz="1300"/>
              <a:pPr>
                <a:spcBef>
                  <a:spcPct val="0"/>
                </a:spcBef>
              </a:pPr>
              <a:t>1</a:t>
            </a:fld>
            <a:endParaRPr lang="it-IT" altLang="it-IT" sz="1300"/>
          </a:p>
        </p:txBody>
      </p:sp>
    </p:spTree>
    <p:extLst>
      <p:ext uri="{BB962C8B-B14F-4D97-AF65-F5344CB8AC3E}">
        <p14:creationId xmlns:p14="http://schemas.microsoft.com/office/powerpoint/2010/main" xmlns="" val="43402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2DAACC-8C11-47E7-9B68-56EAF4C3CEE4}" type="slidenum">
              <a:rPr lang="it-IT" altLang="it-IT" sz="1300"/>
              <a:pPr>
                <a:spcBef>
                  <a:spcPct val="0"/>
                </a:spcBef>
              </a:pPr>
              <a:t>6</a:t>
            </a:fld>
            <a:endParaRPr lang="it-IT" altLang="it-IT" sz="1300"/>
          </a:p>
        </p:txBody>
      </p:sp>
    </p:spTree>
    <p:extLst>
      <p:ext uri="{BB962C8B-B14F-4D97-AF65-F5344CB8AC3E}">
        <p14:creationId xmlns:p14="http://schemas.microsoft.com/office/powerpoint/2010/main" xmlns="" val="237409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AE9B228-3094-4286-AFD8-CEC95DC41975}" type="datetime1">
              <a:rPr lang="it-IT"/>
              <a:pPr>
                <a:defRPr/>
              </a:pPr>
              <a:t>20/12/2020</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6612357E-D5F2-443F-8C6C-ED967B2E7033}" type="slidenum">
              <a:rPr lang="it-IT" altLang="it-IT"/>
              <a:pPr>
                <a:defRPr/>
              </a:pPr>
              <a:t>‹N›</a:t>
            </a:fld>
            <a:endParaRPr lang="it-IT" altLang="it-IT"/>
          </a:p>
        </p:txBody>
      </p:sp>
    </p:spTree>
    <p:extLst>
      <p:ext uri="{BB962C8B-B14F-4D97-AF65-F5344CB8AC3E}">
        <p14:creationId xmlns:p14="http://schemas.microsoft.com/office/powerpoint/2010/main" xmlns="" val="34041648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2AE3056-A531-431A-B403-BAB2A141D295}" type="datetime1">
              <a:rPr lang="it-IT"/>
              <a:pPr>
                <a:defRPr/>
              </a:pPr>
              <a:t>20/12/2020</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A29B3CB0-439E-48D0-B025-041052313AC1}" type="slidenum">
              <a:rPr lang="it-IT" altLang="it-IT"/>
              <a:pPr>
                <a:defRPr/>
              </a:pPr>
              <a:t>‹N›</a:t>
            </a:fld>
            <a:endParaRPr lang="it-IT" altLang="it-IT"/>
          </a:p>
        </p:txBody>
      </p:sp>
    </p:spTree>
    <p:extLst>
      <p:ext uri="{BB962C8B-B14F-4D97-AF65-F5344CB8AC3E}">
        <p14:creationId xmlns:p14="http://schemas.microsoft.com/office/powerpoint/2010/main" xmlns="" val="384571306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B8B3957-15C9-4A13-B58B-B8651C17598A}" type="datetime1">
              <a:rPr lang="it-IT"/>
              <a:pPr>
                <a:defRPr/>
              </a:pPr>
              <a:t>20/12/2020</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DCF9C7DE-9436-4E17-A73F-E64196745DB6}" type="slidenum">
              <a:rPr lang="it-IT" altLang="it-IT"/>
              <a:pPr>
                <a:defRPr/>
              </a:pPr>
              <a:t>‹N›</a:t>
            </a:fld>
            <a:endParaRPr lang="it-IT" altLang="it-IT"/>
          </a:p>
        </p:txBody>
      </p:sp>
    </p:spTree>
    <p:extLst>
      <p:ext uri="{BB962C8B-B14F-4D97-AF65-F5344CB8AC3E}">
        <p14:creationId xmlns:p14="http://schemas.microsoft.com/office/powerpoint/2010/main" xmlns="" val="39188255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8636366-5D12-40B8-871A-450ECF86C275}" type="datetime1">
              <a:rPr lang="it-IT"/>
              <a:pPr>
                <a:defRPr/>
              </a:pPr>
              <a:t>20/12/2020</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119F1F76-B458-451E-AED0-EAE96C4938BF}" type="slidenum">
              <a:rPr lang="it-IT" altLang="it-IT"/>
              <a:pPr>
                <a:defRPr/>
              </a:pPr>
              <a:t>‹N›</a:t>
            </a:fld>
            <a:endParaRPr lang="it-IT" altLang="it-IT"/>
          </a:p>
        </p:txBody>
      </p:sp>
    </p:spTree>
    <p:extLst>
      <p:ext uri="{BB962C8B-B14F-4D97-AF65-F5344CB8AC3E}">
        <p14:creationId xmlns:p14="http://schemas.microsoft.com/office/powerpoint/2010/main" xmlns="" val="42632577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BDF70AC-A97F-47B2-AA31-E639E1097051}" type="datetime1">
              <a:rPr lang="it-IT"/>
              <a:pPr>
                <a:defRPr/>
              </a:pPr>
              <a:t>20/12/2020</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6" name="Segnaposto numero diapositiva 5"/>
          <p:cNvSpPr>
            <a:spLocks noGrp="1"/>
          </p:cNvSpPr>
          <p:nvPr>
            <p:ph type="sldNum" sz="quarter" idx="12"/>
          </p:nvPr>
        </p:nvSpPr>
        <p:spPr/>
        <p:txBody>
          <a:bodyPr/>
          <a:lstStyle>
            <a:lvl1pPr>
              <a:defRPr/>
            </a:lvl1pPr>
          </a:lstStyle>
          <a:p>
            <a:pPr>
              <a:defRPr/>
            </a:pPr>
            <a:fld id="{CE868049-76E2-4871-A34F-58AC6285EC73}" type="slidenum">
              <a:rPr lang="it-IT" altLang="it-IT"/>
              <a:pPr>
                <a:defRPr/>
              </a:pPr>
              <a:t>‹N›</a:t>
            </a:fld>
            <a:endParaRPr lang="it-IT" altLang="it-IT"/>
          </a:p>
        </p:txBody>
      </p:sp>
    </p:spTree>
    <p:extLst>
      <p:ext uri="{BB962C8B-B14F-4D97-AF65-F5344CB8AC3E}">
        <p14:creationId xmlns:p14="http://schemas.microsoft.com/office/powerpoint/2010/main" xmlns="" val="63203985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20E04B9B-935A-45D1-BB80-FD1D6F5258BF}" type="datetime1">
              <a:rPr lang="it-IT"/>
              <a:pPr>
                <a:defRPr/>
              </a:pPr>
              <a:t>20/12/2020</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C149D6C2-82BC-4AD7-81FE-86691E49CD91}" type="slidenum">
              <a:rPr lang="it-IT" altLang="it-IT"/>
              <a:pPr>
                <a:defRPr/>
              </a:pPr>
              <a:t>‹N›</a:t>
            </a:fld>
            <a:endParaRPr lang="it-IT" altLang="it-IT"/>
          </a:p>
        </p:txBody>
      </p:sp>
    </p:spTree>
    <p:extLst>
      <p:ext uri="{BB962C8B-B14F-4D97-AF65-F5344CB8AC3E}">
        <p14:creationId xmlns:p14="http://schemas.microsoft.com/office/powerpoint/2010/main" xmlns="" val="27910341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EB92A1E-5282-4F97-9DE8-954A074CC945}" type="datetime1">
              <a:rPr lang="it-IT"/>
              <a:pPr>
                <a:defRPr/>
              </a:pPr>
              <a:t>20/12/2020</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9" name="Segnaposto numero diapositiva 5"/>
          <p:cNvSpPr>
            <a:spLocks noGrp="1"/>
          </p:cNvSpPr>
          <p:nvPr>
            <p:ph type="sldNum" sz="quarter" idx="12"/>
          </p:nvPr>
        </p:nvSpPr>
        <p:spPr/>
        <p:txBody>
          <a:bodyPr/>
          <a:lstStyle>
            <a:lvl1pPr>
              <a:defRPr/>
            </a:lvl1pPr>
          </a:lstStyle>
          <a:p>
            <a:pPr>
              <a:defRPr/>
            </a:pPr>
            <a:fld id="{B905F781-6A43-4A69-A80F-ECA052C8F83D}" type="slidenum">
              <a:rPr lang="it-IT" altLang="it-IT"/>
              <a:pPr>
                <a:defRPr/>
              </a:pPr>
              <a:t>‹N›</a:t>
            </a:fld>
            <a:endParaRPr lang="it-IT" altLang="it-IT"/>
          </a:p>
        </p:txBody>
      </p:sp>
    </p:spTree>
    <p:extLst>
      <p:ext uri="{BB962C8B-B14F-4D97-AF65-F5344CB8AC3E}">
        <p14:creationId xmlns:p14="http://schemas.microsoft.com/office/powerpoint/2010/main" xmlns="" val="12503172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99364ACA-2E0B-4522-ABF4-54F843BFDA92}" type="datetime1">
              <a:rPr lang="it-IT"/>
              <a:pPr>
                <a:defRPr/>
              </a:pPr>
              <a:t>20/12/2020</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5" name="Segnaposto numero diapositiva 5"/>
          <p:cNvSpPr>
            <a:spLocks noGrp="1"/>
          </p:cNvSpPr>
          <p:nvPr>
            <p:ph type="sldNum" sz="quarter" idx="12"/>
          </p:nvPr>
        </p:nvSpPr>
        <p:spPr/>
        <p:txBody>
          <a:bodyPr/>
          <a:lstStyle>
            <a:lvl1pPr>
              <a:defRPr/>
            </a:lvl1pPr>
          </a:lstStyle>
          <a:p>
            <a:pPr>
              <a:defRPr/>
            </a:pPr>
            <a:fld id="{8742033D-B6BB-414B-A581-F612E0DAABB9}" type="slidenum">
              <a:rPr lang="it-IT" altLang="it-IT"/>
              <a:pPr>
                <a:defRPr/>
              </a:pPr>
              <a:t>‹N›</a:t>
            </a:fld>
            <a:endParaRPr lang="it-IT" altLang="it-IT"/>
          </a:p>
        </p:txBody>
      </p:sp>
    </p:spTree>
    <p:extLst>
      <p:ext uri="{BB962C8B-B14F-4D97-AF65-F5344CB8AC3E}">
        <p14:creationId xmlns:p14="http://schemas.microsoft.com/office/powerpoint/2010/main" xmlns="" val="35554444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19F6B0D-9691-4B54-82D5-E607D764099E}" type="datetime1">
              <a:rPr lang="it-IT"/>
              <a:pPr>
                <a:defRPr/>
              </a:pPr>
              <a:t>20/12/2020</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4" name="Segnaposto numero diapositiva 5"/>
          <p:cNvSpPr>
            <a:spLocks noGrp="1"/>
          </p:cNvSpPr>
          <p:nvPr>
            <p:ph type="sldNum" sz="quarter" idx="12"/>
          </p:nvPr>
        </p:nvSpPr>
        <p:spPr/>
        <p:txBody>
          <a:bodyPr/>
          <a:lstStyle>
            <a:lvl1pPr>
              <a:defRPr/>
            </a:lvl1pPr>
          </a:lstStyle>
          <a:p>
            <a:pPr>
              <a:defRPr/>
            </a:pPr>
            <a:fld id="{34CC833C-3A27-4D8B-ACF5-252976863019}" type="slidenum">
              <a:rPr lang="it-IT" altLang="it-IT"/>
              <a:pPr>
                <a:defRPr/>
              </a:pPr>
              <a:t>‹N›</a:t>
            </a:fld>
            <a:endParaRPr lang="it-IT" altLang="it-IT"/>
          </a:p>
        </p:txBody>
      </p:sp>
    </p:spTree>
    <p:extLst>
      <p:ext uri="{BB962C8B-B14F-4D97-AF65-F5344CB8AC3E}">
        <p14:creationId xmlns:p14="http://schemas.microsoft.com/office/powerpoint/2010/main" xmlns="" val="15942048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CCCC640-58FC-46CD-8331-6649697062E4}" type="datetime1">
              <a:rPr lang="it-IT"/>
              <a:pPr>
                <a:defRPr/>
              </a:pPr>
              <a:t>20/12/2020</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CE470229-8353-4139-AD21-76847230A0A3}" type="slidenum">
              <a:rPr lang="it-IT" altLang="it-IT"/>
              <a:pPr>
                <a:defRPr/>
              </a:pPr>
              <a:t>‹N›</a:t>
            </a:fld>
            <a:endParaRPr lang="it-IT" altLang="it-IT"/>
          </a:p>
        </p:txBody>
      </p:sp>
    </p:spTree>
    <p:extLst>
      <p:ext uri="{BB962C8B-B14F-4D97-AF65-F5344CB8AC3E}">
        <p14:creationId xmlns:p14="http://schemas.microsoft.com/office/powerpoint/2010/main" xmlns="" val="24481484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9715A60-A795-4CEC-A767-8B8D34ED092B}" type="datetime1">
              <a:rPr lang="it-IT"/>
              <a:pPr>
                <a:defRPr/>
              </a:pPr>
              <a:t>20/12/2020</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Istituto Comprensivo di Avigliana</a:t>
            </a:r>
          </a:p>
        </p:txBody>
      </p:sp>
      <p:sp>
        <p:nvSpPr>
          <p:cNvPr id="7" name="Segnaposto numero diapositiva 5"/>
          <p:cNvSpPr>
            <a:spLocks noGrp="1"/>
          </p:cNvSpPr>
          <p:nvPr>
            <p:ph type="sldNum" sz="quarter" idx="12"/>
          </p:nvPr>
        </p:nvSpPr>
        <p:spPr/>
        <p:txBody>
          <a:bodyPr/>
          <a:lstStyle>
            <a:lvl1pPr>
              <a:defRPr/>
            </a:lvl1pPr>
          </a:lstStyle>
          <a:p>
            <a:pPr>
              <a:defRPr/>
            </a:pPr>
            <a:fld id="{5ACC477B-5555-48B4-ADD2-C7F8BD9E0F80}" type="slidenum">
              <a:rPr lang="it-IT" altLang="it-IT"/>
              <a:pPr>
                <a:defRPr/>
              </a:pPr>
              <a:t>‹N›</a:t>
            </a:fld>
            <a:endParaRPr lang="it-IT" altLang="it-IT"/>
          </a:p>
        </p:txBody>
      </p:sp>
    </p:spTree>
    <p:extLst>
      <p:ext uri="{BB962C8B-B14F-4D97-AF65-F5344CB8AC3E}">
        <p14:creationId xmlns:p14="http://schemas.microsoft.com/office/powerpoint/2010/main" xmlns="" val="31304195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3E5B41-78E9-4F4F-B213-381B692DD52D}" type="datetime1">
              <a:rPr lang="it-IT"/>
              <a:pPr>
                <a:defRPr/>
              </a:pPr>
              <a:t>20/12/2020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Istituto Comprensivo di Avigliana</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3CC521D-61FD-4B1F-B422-0D346B05DD6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D:\Documenti\Musica\cairiel.mid" TargetMode="External"/><Relationship Id="rId6" Type="http://schemas.openxmlformats.org/officeDocument/2006/relationships/image" Target="../media/image2.png"/><Relationship Id="rId5" Type="http://schemas.openxmlformats.org/officeDocument/2006/relationships/hyperlink" Target="http://www.istitutocomprensivoavigliana.edu.it/" TargetMode="External"/><Relationship Id="rId4" Type="http://schemas.openxmlformats.org/officeDocument/2006/relationships/hyperlink" Target="mailto:TOIC8AG00R@pec.istruzione.it"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hyperlink" Target="http://www.istitutocomprensivoavigliana.it/" TargetMode="External"/><Relationship Id="rId2" Type="http://schemas.openxmlformats.org/officeDocument/2006/relationships/slideLayout" Target="../slideLayouts/slideLayout1.xml"/><Relationship Id="rId1" Type="http://schemas.openxmlformats.org/officeDocument/2006/relationships/audio" Target="file:///D:\Documenti\Musica\cairiel.mid" TargetMode="External"/><Relationship Id="rId6" Type="http://schemas.openxmlformats.org/officeDocument/2006/relationships/hyperlink" Target="mailto:TOIC8AG00R@pec.istruzione.it" TargetMode="External"/><Relationship Id="rId5" Type="http://schemas.openxmlformats.org/officeDocument/2006/relationships/image" Target="../media/image2.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084388" y="571500"/>
            <a:ext cx="6735762" cy="175418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a:effectLst>
            <a:outerShdw blurRad="393700" dist="76200" dir="300000" sx="101000" sy="101000" algn="l" rotWithShape="0">
              <a:prstClr val="black">
                <a:alpha val="40000"/>
              </a:prstClr>
            </a:outerShdw>
          </a:effectLst>
        </p:spPr>
        <p:txBody>
          <a:bodyPr>
            <a:spAutoFit/>
          </a:bodyPr>
          <a:lstStyle/>
          <a:p>
            <a:pPr algn="ctr" eaLnBrk="1" fontAlgn="auto" hangingPunct="1">
              <a:spcBef>
                <a:spcPts val="0"/>
              </a:spcBef>
              <a:spcAft>
                <a:spcPts val="0"/>
              </a:spcAft>
              <a:defRPr/>
            </a:pPr>
            <a:r>
              <a:rPr lang="it-IT" sz="3600" b="1" dirty="0">
                <a:latin typeface="+mn-lt"/>
              </a:rPr>
              <a:t>Istituto Comprensivo di Avigliana</a:t>
            </a:r>
            <a:endParaRPr lang="it-IT" sz="3600" dirty="0">
              <a:latin typeface="+mn-lt"/>
            </a:endParaRPr>
          </a:p>
          <a:p>
            <a:pPr algn="ctr" eaLnBrk="1" fontAlgn="auto" hangingPunct="1">
              <a:spcBef>
                <a:spcPts val="0"/>
              </a:spcBef>
              <a:spcAft>
                <a:spcPts val="0"/>
              </a:spcAft>
              <a:defRPr/>
            </a:pPr>
            <a:r>
              <a:rPr lang="it-IT" b="1" dirty="0">
                <a:latin typeface="+mn-lt"/>
              </a:rPr>
              <a:t>Via Cavalieri di Vittorio Veneto 3, 10051 Avigliana (To). </a:t>
            </a:r>
            <a:endParaRPr lang="it-IT" dirty="0">
              <a:latin typeface="+mn-lt"/>
            </a:endParaRPr>
          </a:p>
          <a:p>
            <a:pPr algn="ctr" eaLnBrk="1" fontAlgn="auto" hangingPunct="1">
              <a:spcBef>
                <a:spcPts val="0"/>
              </a:spcBef>
              <a:spcAft>
                <a:spcPts val="0"/>
              </a:spcAft>
              <a:defRPr/>
            </a:pPr>
            <a:r>
              <a:rPr lang="it-IT" b="1" dirty="0">
                <a:latin typeface="+mn-lt"/>
              </a:rPr>
              <a:t>Tel. 011 9328041 / 011 9328771    Fax 0119341984</a:t>
            </a:r>
            <a:endParaRPr lang="it-IT" dirty="0">
              <a:latin typeface="+mn-lt"/>
            </a:endParaRPr>
          </a:p>
          <a:p>
            <a:pPr algn="ctr" eaLnBrk="1" fontAlgn="auto" hangingPunct="1">
              <a:spcBef>
                <a:spcPts val="0"/>
              </a:spcBef>
              <a:spcAft>
                <a:spcPts val="0"/>
              </a:spcAft>
              <a:defRPr/>
            </a:pPr>
            <a:r>
              <a:rPr lang="it-IT" b="1" dirty="0">
                <a:latin typeface="+mn-lt"/>
              </a:rPr>
              <a:t>e-mail: </a:t>
            </a:r>
            <a:r>
              <a:rPr lang="it-IT" b="1" dirty="0">
                <a:latin typeface="+mn-lt"/>
                <a:hlinkClick r:id="rId4"/>
              </a:rPr>
              <a:t>TOIC8AG00R@pec.istruzione.it</a:t>
            </a:r>
            <a:endParaRPr lang="it-IT" b="1" dirty="0">
              <a:latin typeface="+mn-lt"/>
            </a:endParaRPr>
          </a:p>
          <a:p>
            <a:pPr algn="ctr" eaLnBrk="1" fontAlgn="auto" hangingPunct="1">
              <a:spcBef>
                <a:spcPts val="0"/>
              </a:spcBef>
              <a:spcAft>
                <a:spcPts val="0"/>
              </a:spcAft>
              <a:defRPr/>
            </a:pPr>
            <a:r>
              <a:rPr lang="it-IT" b="1" dirty="0">
                <a:latin typeface="+mn-lt"/>
              </a:rPr>
              <a:t>Sito web: </a:t>
            </a:r>
            <a:r>
              <a:rPr lang="it-IT" b="1" dirty="0" smtClean="0">
                <a:latin typeface="+mn-lt"/>
                <a:hlinkClick r:id="rId5"/>
              </a:rPr>
              <a:t>www.istitutocomprensivoavigliana.edu.it</a:t>
            </a:r>
            <a:r>
              <a:rPr lang="it-IT" b="1" dirty="0" smtClean="0">
                <a:latin typeface="+mn-lt"/>
              </a:rPr>
              <a:t> </a:t>
            </a:r>
            <a:endParaRPr lang="it-IT" dirty="0">
              <a:latin typeface="+mn-lt"/>
            </a:endParaRPr>
          </a:p>
        </p:txBody>
      </p:sp>
      <p:pic>
        <p:nvPicPr>
          <p:cNvPr id="16" name="cairiel.mid">
            <a:hlinkClick r:id="" action="ppaction://media"/>
          </p:cNvPr>
          <p:cNvPicPr>
            <a:picLocks noRot="1" noChangeAspect="1"/>
          </p:cNvPicPr>
          <p:nvPr>
            <a:audioFile r:link="rId1"/>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7188" y="635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Immagine 9" descr="logoICAvigliana_definitivo.JPG"/>
          <p:cNvPicPr>
            <a:picLocks noChangeAspect="1"/>
          </p:cNvPicPr>
          <p:nvPr/>
        </p:nvPicPr>
        <p:blipFill>
          <a:blip r:embed="rId7" cstate="print">
            <a:extLst>
              <a:ext uri="{28A0092B-C50C-407E-A947-70E740481C1C}">
                <a14:useLocalDpi xmlns:a14="http://schemas.microsoft.com/office/drawing/2010/main" xmlns="" val="0"/>
              </a:ext>
            </a:extLst>
          </a:blip>
          <a:srcRect l="15526" t="3317" r="22337" b="5273"/>
          <a:stretch>
            <a:fillRect/>
          </a:stretch>
        </p:blipFill>
        <p:spPr bwMode="auto">
          <a:xfrm rot="-1142450">
            <a:off x="434975" y="476250"/>
            <a:ext cx="1800225"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Segnaposto numero diapositiva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4C8A5-F72F-4D3D-BF8F-EFAF66F173AD}" type="slidenum">
              <a:rPr lang="it-IT" altLang="it-IT" sz="1200">
                <a:solidFill>
                  <a:srgbClr val="898989"/>
                </a:solidFill>
              </a:rPr>
              <a:pPr>
                <a:spcBef>
                  <a:spcPct val="0"/>
                </a:spcBef>
                <a:buFontTx/>
                <a:buNone/>
              </a:pPr>
              <a:t>1</a:t>
            </a:fld>
            <a:endParaRPr lang="it-IT" altLang="it-IT" sz="1200">
              <a:solidFill>
                <a:srgbClr val="898989"/>
              </a:solidFill>
            </a:endParaRPr>
          </a:p>
        </p:txBody>
      </p:sp>
      <p:sp>
        <p:nvSpPr>
          <p:cNvPr id="12" name="Segnaposto piè di pagina 11"/>
          <p:cNvSpPr>
            <a:spLocks noGrp="1"/>
          </p:cNvSpPr>
          <p:nvPr>
            <p:ph type="ftr" sz="quarter" idx="11"/>
          </p:nvPr>
        </p:nvSpPr>
        <p:spPr/>
        <p:txBody>
          <a:bodyPr/>
          <a:lstStyle/>
          <a:p>
            <a:pPr>
              <a:defRPr/>
            </a:pPr>
            <a:r>
              <a:rPr lang="it-IT"/>
              <a:t>Istituto Comprensivo di Avigliana</a:t>
            </a:r>
          </a:p>
        </p:txBody>
      </p:sp>
      <p:pic>
        <p:nvPicPr>
          <p:cNvPr id="3081" name="Immagine 8" descr="logoICAvigliana_definitivo1.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47197">
            <a:off x="306388" y="444500"/>
            <a:ext cx="2006600" cy="192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2">
            <a:extLst>
              <a:ext uri="{FF2B5EF4-FFF2-40B4-BE49-F238E27FC236}">
                <a16:creationId xmlns:a16="http://schemas.microsoft.com/office/drawing/2014/main" xmlns="" id="{65760827-ECEA-4410-A5B2-159F5C191462}"/>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403646" y="2474177"/>
            <a:ext cx="6473569" cy="4195915"/>
          </a:xfrm>
          <a:prstGeom prst="rect">
            <a:avLst/>
          </a:prstGeom>
        </p:spPr>
      </p:pic>
      <p:sp>
        <p:nvSpPr>
          <p:cNvPr id="7" name="CasellaDiTesto 6"/>
          <p:cNvSpPr txBox="1"/>
          <p:nvPr/>
        </p:nvSpPr>
        <p:spPr>
          <a:xfrm rot="2571563">
            <a:off x="2528123" y="4054870"/>
            <a:ext cx="4286250" cy="914400"/>
          </a:xfrm>
          <a:prstGeom prst="rect">
            <a:avLst/>
          </a:prstGeom>
          <a:noFill/>
        </p:spPr>
        <p:txBody>
          <a:bodyPr>
            <a:spAutoFit/>
          </a:bodyPr>
          <a:lstStyle/>
          <a:p>
            <a:pPr algn="ctr" eaLnBrk="1" hangingPunct="1">
              <a:defRPr/>
            </a:pPr>
            <a:r>
              <a:rPr lang="it-IT" sz="5400" dirty="0">
                <a:effectLst>
                  <a:outerShdw blurRad="38100" dist="38100" dir="2700000" algn="tl">
                    <a:srgbClr val="FFFFFF"/>
                  </a:outerShdw>
                </a:effectLst>
                <a:latin typeface="BoyzClubSSK" pitchFamily="2" charset="0"/>
              </a:rPr>
              <a:t>Chi siamo?</a:t>
            </a:r>
            <a:endParaRPr lang="it-IT" sz="5400" dirty="0">
              <a:latin typeface="BoyzClubSSK"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par>
                          <p:cTn id="13" fill="hold" nodeType="afterGroup">
                            <p:stCondLst>
                              <p:cond delay="0"/>
                            </p:stCondLst>
                            <p:childTnLst>
                              <p:par>
                                <p:cTn id="14" presetID="1" presetClass="mediacall" presetSubtype="0" fill="hold" nodeType="afterEffect">
                                  <p:stCondLst>
                                    <p:cond delay="0"/>
                                  </p:stCondLst>
                                  <p:childTnLst>
                                    <p:cmd type="call" cmd="playFrom(0.0)">
                                      <p:cBhvr>
                                        <p:cTn id="15"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6"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462213"/>
            <a:ext cx="8286750" cy="3631763"/>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a:defRPr/>
            </a:pPr>
            <a:r>
              <a:rPr lang="it-IT" sz="2000" b="1" i="1" dirty="0">
                <a:solidFill>
                  <a:srgbClr val="FF0000"/>
                </a:solidFill>
                <a:latin typeface="+mn-lt"/>
                <a:ea typeface="Calibri" pitchFamily="34" charset="0"/>
              </a:rPr>
              <a:t>Adempimenti delle famiglie </a:t>
            </a:r>
            <a:endParaRPr lang="it-IT" sz="2000" dirty="0">
              <a:solidFill>
                <a:srgbClr val="FF0000"/>
              </a:solidFill>
              <a:latin typeface="+mn-lt"/>
            </a:endParaRPr>
          </a:p>
          <a:p>
            <a:pPr algn="just">
              <a:defRPr/>
            </a:pPr>
            <a:r>
              <a:rPr lang="it-IT" sz="2000" dirty="0">
                <a:solidFill>
                  <a:srgbClr val="000000"/>
                </a:solidFill>
                <a:latin typeface="+mn-lt"/>
                <a:ea typeface="Calibri" pitchFamily="34" charset="0"/>
              </a:rPr>
              <a:t>Le famiglie per poter effettuare l’iscrizione on </a:t>
            </a:r>
            <a:r>
              <a:rPr lang="it-IT" sz="2000" dirty="0" err="1">
                <a:solidFill>
                  <a:srgbClr val="000000"/>
                </a:solidFill>
                <a:latin typeface="+mn-lt"/>
                <a:ea typeface="Calibri" pitchFamily="34" charset="0"/>
              </a:rPr>
              <a:t>line</a:t>
            </a:r>
            <a:r>
              <a:rPr lang="it-IT" sz="2000" dirty="0">
                <a:solidFill>
                  <a:srgbClr val="000000"/>
                </a:solidFill>
                <a:latin typeface="+mn-lt"/>
                <a:ea typeface="Calibri" pitchFamily="34" charset="0"/>
              </a:rPr>
              <a:t> devono: </a:t>
            </a:r>
          </a:p>
          <a:p>
            <a:pPr algn="just">
              <a:defRPr/>
            </a:pPr>
            <a:endParaRPr lang="it-IT" sz="1000" dirty="0">
              <a:latin typeface="+mn-lt"/>
            </a:endParaRPr>
          </a:p>
          <a:p>
            <a:pPr algn="just">
              <a:buFontTx/>
              <a:buChar char="-"/>
              <a:defRPr/>
            </a:pPr>
            <a:r>
              <a:rPr lang="it-IT" sz="2000" dirty="0">
                <a:solidFill>
                  <a:srgbClr val="000000"/>
                </a:solidFill>
                <a:latin typeface="+mn-lt"/>
                <a:ea typeface="Calibri" pitchFamily="34" charset="0"/>
              </a:rPr>
              <a:t>individuare la scuola d’interesse (</a:t>
            </a:r>
            <a:r>
              <a:rPr lang="it-IT" sz="1400" dirty="0">
                <a:solidFill>
                  <a:srgbClr val="000000"/>
                </a:solidFill>
                <a:latin typeface="+mn-lt"/>
                <a:ea typeface="Calibri" pitchFamily="34" charset="0"/>
              </a:rPr>
              <a:t>anche attraverso l’aiuto di “Scuola in Chiaro”</a:t>
            </a:r>
            <a:r>
              <a:rPr lang="it-IT" sz="2000" dirty="0">
                <a:solidFill>
                  <a:srgbClr val="000000"/>
                </a:solidFill>
                <a:latin typeface="+mn-lt"/>
                <a:ea typeface="Calibri" pitchFamily="34" charset="0"/>
              </a:rPr>
              <a:t>) ; </a:t>
            </a:r>
          </a:p>
          <a:p>
            <a:pPr algn="just">
              <a:buFontTx/>
              <a:buChar char="-"/>
              <a:defRPr/>
            </a:pPr>
            <a:endParaRPr lang="it-IT" sz="1000" dirty="0">
              <a:latin typeface="+mn-lt"/>
            </a:endParaRPr>
          </a:p>
          <a:p>
            <a:pPr algn="just">
              <a:buFontTx/>
              <a:buChar char="-"/>
              <a:defRPr/>
            </a:pPr>
            <a:r>
              <a:rPr lang="it-IT" sz="2000" dirty="0">
                <a:solidFill>
                  <a:srgbClr val="000000"/>
                </a:solidFill>
                <a:latin typeface="+mn-lt"/>
                <a:ea typeface="Calibri" pitchFamily="34" charset="0"/>
              </a:rPr>
              <a:t>registrarsi sul sito </a:t>
            </a:r>
            <a:r>
              <a:rPr lang="it-IT" sz="2000" u="sng" dirty="0" smtClean="0">
                <a:solidFill>
                  <a:srgbClr val="000000"/>
                </a:solidFill>
                <a:latin typeface="+mn-lt"/>
                <a:ea typeface="Calibri" pitchFamily="34" charset="0"/>
              </a:rPr>
              <a:t>www.istruzione.it/</a:t>
            </a:r>
            <a:r>
              <a:rPr lang="it-IT" sz="2000" u="sng" dirty="0" err="1" smtClean="0">
                <a:solidFill>
                  <a:srgbClr val="000000"/>
                </a:solidFill>
                <a:latin typeface="+mn-lt"/>
                <a:ea typeface="Calibri" pitchFamily="34" charset="0"/>
              </a:rPr>
              <a:t>iscrizionionline</a:t>
            </a:r>
            <a:r>
              <a:rPr lang="it-IT" sz="2000" u="sng" dirty="0" smtClean="0">
                <a:solidFill>
                  <a:srgbClr val="000000"/>
                </a:solidFill>
                <a:latin typeface="+mn-lt"/>
                <a:ea typeface="Calibri" pitchFamily="34" charset="0"/>
              </a:rPr>
              <a:t>/</a:t>
            </a:r>
            <a:r>
              <a:rPr lang="it-IT" sz="2000" dirty="0" smtClean="0">
                <a:solidFill>
                  <a:srgbClr val="000000"/>
                </a:solidFill>
                <a:latin typeface="+mn-lt"/>
                <a:ea typeface="Calibri" pitchFamily="34" charset="0"/>
              </a:rPr>
              <a:t>, </a:t>
            </a:r>
            <a:r>
              <a:rPr lang="it-IT" sz="2000" dirty="0">
                <a:solidFill>
                  <a:srgbClr val="000000"/>
                </a:solidFill>
                <a:latin typeface="+mn-lt"/>
                <a:ea typeface="Calibri" pitchFamily="34" charset="0"/>
              </a:rPr>
              <a:t>seguendo le indicazioni presenti. La funzione di registrazione sarà attiva a partire dalle ore 9 del </a:t>
            </a:r>
            <a:r>
              <a:rPr lang="it-IT" sz="2000" b="1" dirty="0" smtClean="0">
                <a:solidFill>
                  <a:srgbClr val="000000"/>
                </a:solidFill>
                <a:latin typeface="+mn-lt"/>
                <a:ea typeface="Calibri" pitchFamily="34" charset="0"/>
              </a:rPr>
              <a:t>19 </a:t>
            </a:r>
            <a:r>
              <a:rPr lang="it-IT" sz="2000" b="1" dirty="0">
                <a:solidFill>
                  <a:srgbClr val="000000"/>
                </a:solidFill>
                <a:latin typeface="+mn-lt"/>
                <a:ea typeface="Calibri" pitchFamily="34" charset="0"/>
              </a:rPr>
              <a:t>dicembre </a:t>
            </a:r>
            <a:r>
              <a:rPr lang="it-IT" sz="2000" b="1" dirty="0" smtClean="0">
                <a:solidFill>
                  <a:srgbClr val="000000"/>
                </a:solidFill>
                <a:latin typeface="+mn-lt"/>
                <a:ea typeface="Calibri" pitchFamily="34" charset="0"/>
              </a:rPr>
              <a:t>2020, </a:t>
            </a:r>
            <a:r>
              <a:rPr lang="it-IT" sz="2000" dirty="0">
                <a:solidFill>
                  <a:srgbClr val="000000"/>
                </a:solidFill>
                <a:latin typeface="+mn-lt"/>
                <a:ea typeface="Calibri" pitchFamily="34" charset="0"/>
              </a:rPr>
              <a:t>con anticipo rispetto all’apertura delle procedure di iscrizioni on line </a:t>
            </a:r>
            <a:r>
              <a:rPr lang="it-IT" sz="2000" dirty="0">
                <a:solidFill>
                  <a:srgbClr val="FF0000"/>
                </a:solidFill>
                <a:latin typeface="+mn-lt"/>
                <a:ea typeface="Calibri" pitchFamily="34" charset="0"/>
              </a:rPr>
              <a:t>(</a:t>
            </a:r>
            <a:r>
              <a:rPr lang="it-IT" sz="2000" dirty="0" smtClean="0">
                <a:solidFill>
                  <a:srgbClr val="FF0000"/>
                </a:solidFill>
                <a:latin typeface="+mn-lt"/>
                <a:ea typeface="Calibri" pitchFamily="34" charset="0"/>
              </a:rPr>
              <a:t>04 </a:t>
            </a:r>
            <a:r>
              <a:rPr lang="it-IT" sz="2000" dirty="0">
                <a:solidFill>
                  <a:srgbClr val="FF0000"/>
                </a:solidFill>
                <a:latin typeface="+mn-lt"/>
                <a:ea typeface="Calibri" pitchFamily="34" charset="0"/>
              </a:rPr>
              <a:t>gennaio </a:t>
            </a:r>
            <a:r>
              <a:rPr lang="it-IT" sz="2000" dirty="0" smtClean="0">
                <a:solidFill>
                  <a:srgbClr val="FF0000"/>
                </a:solidFill>
                <a:latin typeface="+mn-lt"/>
                <a:ea typeface="Calibri" pitchFamily="34" charset="0"/>
              </a:rPr>
              <a:t>2021); </a:t>
            </a:r>
            <a:endParaRPr lang="it-IT" sz="2000" dirty="0">
              <a:solidFill>
                <a:srgbClr val="FF0000"/>
              </a:solidFill>
              <a:latin typeface="+mn-lt"/>
              <a:ea typeface="Calibri" pitchFamily="34" charset="0"/>
            </a:endParaRPr>
          </a:p>
          <a:p>
            <a:pPr algn="just">
              <a:buFontTx/>
              <a:buChar char="-"/>
              <a:defRPr/>
            </a:pPr>
            <a:endParaRPr lang="it-IT" sz="1000" dirty="0">
              <a:latin typeface="+mn-lt"/>
            </a:endParaRPr>
          </a:p>
          <a:p>
            <a:pPr algn="just">
              <a:defRPr/>
            </a:pPr>
            <a:r>
              <a:rPr lang="it-IT" sz="2000" dirty="0">
                <a:solidFill>
                  <a:srgbClr val="000000"/>
                </a:solidFill>
                <a:latin typeface="+mn-lt"/>
                <a:ea typeface="Calibri" pitchFamily="34" charset="0"/>
              </a:rPr>
              <a:t>- compilare la domanda in tutte le sue parti. Le famiglie registrano e inviano la domanda d’iscrizione alla scuola di destinazione attraverso il sistema “Iscrizioni on </a:t>
            </a:r>
            <a:r>
              <a:rPr lang="it-IT" sz="2000" dirty="0" err="1">
                <a:solidFill>
                  <a:srgbClr val="000000"/>
                </a:solidFill>
                <a:latin typeface="+mn-lt"/>
                <a:ea typeface="Calibri" pitchFamily="34" charset="0"/>
              </a:rPr>
              <a:t>line</a:t>
            </a:r>
            <a:r>
              <a:rPr lang="it-IT" sz="2000" dirty="0">
                <a:solidFill>
                  <a:srgbClr val="000000"/>
                </a:solidFill>
                <a:latin typeface="+mn-lt"/>
                <a:ea typeface="Calibri" pitchFamily="34" charset="0"/>
              </a:rPr>
              <a:t>” in modo diretto; </a:t>
            </a:r>
            <a:endParaRPr lang="it-IT" dirty="0">
              <a:latin typeface="Calibri" pitchFamily="34" charset="0"/>
            </a:endParaRPr>
          </a:p>
        </p:txBody>
      </p:sp>
      <p:sp>
        <p:nvSpPr>
          <p:cNvPr id="12293" name="Segnaposto numero diapositiva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8427F5-BAF0-4037-96C8-EBF4E235EA6C}" type="slidenum">
              <a:rPr lang="it-IT" altLang="it-IT" sz="1200">
                <a:solidFill>
                  <a:srgbClr val="898989"/>
                </a:solidFill>
              </a:rPr>
              <a:pPr>
                <a:spcBef>
                  <a:spcPct val="0"/>
                </a:spcBef>
                <a:buFontTx/>
                <a:buNone/>
              </a:pPr>
              <a:t>10</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2295"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2021/2022</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511425"/>
            <a:ext cx="8286750" cy="2062103"/>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a:defRPr/>
            </a:pPr>
            <a:r>
              <a:rPr lang="it-IT" sz="2000" b="1" i="1" dirty="0">
                <a:solidFill>
                  <a:srgbClr val="FF0000"/>
                </a:solidFill>
                <a:latin typeface="+mn-lt"/>
                <a:ea typeface="Calibri" pitchFamily="34" charset="0"/>
              </a:rPr>
              <a:t>Adempimenti delle famiglie </a:t>
            </a:r>
          </a:p>
          <a:p>
            <a:pPr algn="just">
              <a:defRPr/>
            </a:pPr>
            <a:endParaRPr lang="it-IT" sz="1000" dirty="0">
              <a:solidFill>
                <a:srgbClr val="FF0000"/>
              </a:solidFill>
              <a:latin typeface="+mn-lt"/>
            </a:endParaRPr>
          </a:p>
          <a:p>
            <a:pPr algn="just">
              <a:buFontTx/>
              <a:buChar char="-"/>
              <a:defRPr/>
            </a:pPr>
            <a:r>
              <a:rPr lang="it-IT" sz="2000" dirty="0">
                <a:solidFill>
                  <a:srgbClr val="000000"/>
                </a:solidFill>
                <a:latin typeface="+mn-lt"/>
                <a:ea typeface="Calibri" pitchFamily="34" charset="0"/>
              </a:rPr>
              <a:t>il sistema“Iscrizioni on </a:t>
            </a:r>
            <a:r>
              <a:rPr lang="it-IT" sz="2000" dirty="0" err="1">
                <a:solidFill>
                  <a:srgbClr val="000000"/>
                </a:solidFill>
                <a:latin typeface="+mn-lt"/>
                <a:ea typeface="Calibri" pitchFamily="34" charset="0"/>
              </a:rPr>
              <a:t>line</a:t>
            </a:r>
            <a:r>
              <a:rPr lang="it-IT" sz="2000" dirty="0">
                <a:solidFill>
                  <a:srgbClr val="000000"/>
                </a:solidFill>
                <a:latin typeface="+mn-lt"/>
                <a:ea typeface="Calibri" pitchFamily="34" charset="0"/>
              </a:rPr>
              <a:t>” si farà carico di avvisare le famiglie, via posta elettronica, in tempo reale dell’avvenuta registrazione o delle variazioni di stato della domanda. La famiglia, inoltre, attraverso una funzione web potrà in ogni momento seguire l’iter della domanda inoltrata.</a:t>
            </a:r>
            <a:endParaRPr lang="it-IT" sz="2000" dirty="0">
              <a:latin typeface="+mn-lt"/>
            </a:endParaRPr>
          </a:p>
          <a:p>
            <a:pPr algn="just" eaLnBrk="1" hangingPunct="1">
              <a:defRPr/>
            </a:pPr>
            <a:endParaRPr lang="it-IT" dirty="0">
              <a:latin typeface="Calibri" pitchFamily="34" charset="0"/>
            </a:endParaRPr>
          </a:p>
        </p:txBody>
      </p:sp>
      <p:sp>
        <p:nvSpPr>
          <p:cNvPr id="13317" name="Segnaposto numero diapositiva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B68ED3-1974-4991-83B0-0766540CCC3E}" type="slidenum">
              <a:rPr lang="it-IT" altLang="it-IT" sz="1200">
                <a:solidFill>
                  <a:srgbClr val="898989"/>
                </a:solidFill>
              </a:rPr>
              <a:pPr>
                <a:spcBef>
                  <a:spcPct val="0"/>
                </a:spcBef>
                <a:buFontTx/>
                <a:buNone/>
              </a:pPr>
              <a:t>11</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3319"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2020/2021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419350"/>
            <a:ext cx="8286750" cy="2246769"/>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sz="2000" dirty="0">
                <a:latin typeface="+mn-lt"/>
              </a:rPr>
              <a:t>Ogni singola istituzione scolastica mette a disposizione delle famiglie il proprio Piano dell’offerta formativa triennale (P.T.O.F.) recante le articolazioni e le scansioni dell’orario settimanale delle lezioni e delle attività (inclusa l’eventuale distribuzione dei rientri pomeridiani) e la disponibilità dei servizi di mensa. </a:t>
            </a:r>
          </a:p>
          <a:p>
            <a:pPr algn="just" eaLnBrk="1" hangingPunct="1">
              <a:defRPr/>
            </a:pPr>
            <a:endParaRPr lang="it-IT" sz="2000" dirty="0">
              <a:latin typeface="+mn-lt"/>
            </a:endParaRPr>
          </a:p>
          <a:p>
            <a:pPr algn="just" eaLnBrk="1" hangingPunct="1">
              <a:defRPr/>
            </a:pPr>
            <a:r>
              <a:rPr lang="it-IT" sz="2000" dirty="0">
                <a:latin typeface="+mn-lt"/>
              </a:rPr>
              <a:t>Visualizzabile sul sito dell’Istituto Comprensivo e su «Scuola in chiaro»</a:t>
            </a:r>
          </a:p>
        </p:txBody>
      </p:sp>
      <p:sp>
        <p:nvSpPr>
          <p:cNvPr id="14341" name="Segnaposto numero diapositiva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352517-FBC3-4CC3-A258-A12794EC38AC}" type="slidenum">
              <a:rPr lang="it-IT" altLang="it-IT" sz="1200">
                <a:solidFill>
                  <a:srgbClr val="898989"/>
                </a:solidFill>
              </a:rPr>
              <a:pPr>
                <a:spcBef>
                  <a:spcPct val="0"/>
                </a:spcBef>
                <a:buFontTx/>
                <a:buNone/>
              </a:pPr>
              <a:t>12</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4343"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471488"/>
            <a:ext cx="1644650" cy="157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2021/2022</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ttangolo 5"/>
          <p:cNvSpPr>
            <a:spLocks noChangeArrowheads="1"/>
          </p:cNvSpPr>
          <p:nvPr/>
        </p:nvSpPr>
        <p:spPr bwMode="auto">
          <a:xfrm>
            <a:off x="357188" y="2451100"/>
            <a:ext cx="8572500" cy="357028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dirty="0">
                <a:latin typeface="Calibri" pitchFamily="34" charset="0"/>
              </a:rPr>
              <a:t>Le classi prime possono essere formate con le seguenti articolazioni orarie settimanali: </a:t>
            </a:r>
          </a:p>
          <a:p>
            <a:pPr algn="just" eaLnBrk="1" hangingPunct="1">
              <a:defRPr/>
            </a:pPr>
            <a:endParaRPr lang="it-IT" sz="1000" dirty="0">
              <a:latin typeface="Calibri" pitchFamily="34" charset="0"/>
            </a:endParaRPr>
          </a:p>
          <a:p>
            <a:pPr algn="just" eaLnBrk="1" hangingPunct="1">
              <a:defRPr/>
            </a:pPr>
            <a:r>
              <a:rPr lang="it-IT" dirty="0">
                <a:latin typeface="Calibri" pitchFamily="34" charset="0"/>
              </a:rPr>
              <a:t>a) classi funzionanti con </a:t>
            </a:r>
            <a:r>
              <a:rPr lang="it-IT" sz="2000" b="1" dirty="0">
                <a:latin typeface="Calibri" pitchFamily="34" charset="0"/>
                <a:hlinkClick r:id="" action="ppaction://noaction"/>
              </a:rPr>
              <a:t>24 ore</a:t>
            </a:r>
            <a:r>
              <a:rPr lang="it-IT" sz="2000" b="1" dirty="0">
                <a:latin typeface="Calibri" pitchFamily="34" charset="0"/>
              </a:rPr>
              <a:t>: </a:t>
            </a:r>
            <a:r>
              <a:rPr lang="it-IT" sz="2000" dirty="0">
                <a:latin typeface="Calibri" pitchFamily="34" charset="0"/>
              </a:rPr>
              <a:t>l</a:t>
            </a:r>
            <a:r>
              <a:rPr lang="it-IT" dirty="0">
                <a:latin typeface="+mn-lt"/>
              </a:rPr>
              <a:t>’adozione di questo modello si rende possibile solo in presenza di un numero di domande che consenta la formazione di una classe</a:t>
            </a:r>
            <a:r>
              <a:rPr lang="it-IT" dirty="0">
                <a:latin typeface="Calibri" pitchFamily="34" charset="0"/>
              </a:rPr>
              <a:t>; </a:t>
            </a:r>
          </a:p>
          <a:p>
            <a:pPr algn="just" eaLnBrk="1" hangingPunct="1">
              <a:defRPr/>
            </a:pPr>
            <a:r>
              <a:rPr lang="it-IT" dirty="0">
                <a:latin typeface="Calibri" pitchFamily="34" charset="0"/>
              </a:rPr>
              <a:t>b) classi funzionanti con </a:t>
            </a:r>
            <a:r>
              <a:rPr lang="it-IT" sz="2000" b="1" dirty="0">
                <a:latin typeface="Calibri" pitchFamily="34" charset="0"/>
                <a:hlinkClick r:id="" action="ppaction://noaction"/>
              </a:rPr>
              <a:t>27 ore</a:t>
            </a:r>
            <a:r>
              <a:rPr lang="it-IT" sz="2000" b="1" dirty="0">
                <a:latin typeface="Calibri" pitchFamily="34" charset="0"/>
              </a:rPr>
              <a:t>;</a:t>
            </a:r>
            <a:endParaRPr lang="it-IT" dirty="0">
              <a:latin typeface="Calibri" pitchFamily="34" charset="0"/>
            </a:endParaRPr>
          </a:p>
          <a:p>
            <a:pPr algn="just" eaLnBrk="1" hangingPunct="1">
              <a:defRPr/>
            </a:pPr>
            <a:r>
              <a:rPr lang="it-IT" dirty="0">
                <a:latin typeface="Calibri" pitchFamily="34" charset="0"/>
              </a:rPr>
              <a:t>c) classi funzionanti con orario sino a </a:t>
            </a:r>
            <a:r>
              <a:rPr lang="it-IT" sz="2000" b="1" dirty="0">
                <a:latin typeface="Calibri" pitchFamily="34" charset="0"/>
                <a:hlinkClick r:id="" action="ppaction://noaction"/>
              </a:rPr>
              <a:t>30 ore</a:t>
            </a:r>
            <a:r>
              <a:rPr lang="it-IT" sz="2000" b="1" dirty="0">
                <a:latin typeface="Calibri" pitchFamily="34" charset="0"/>
              </a:rPr>
              <a:t>; </a:t>
            </a:r>
            <a:endParaRPr lang="it-IT" dirty="0">
              <a:latin typeface="Calibri" pitchFamily="34" charset="0"/>
            </a:endParaRPr>
          </a:p>
          <a:p>
            <a:pPr algn="just" eaLnBrk="1" hangingPunct="1">
              <a:defRPr/>
            </a:pPr>
            <a:r>
              <a:rPr lang="it-IT" dirty="0">
                <a:latin typeface="Calibri" pitchFamily="34" charset="0"/>
              </a:rPr>
              <a:t>d) classi funzionanti a tempo pieno, con </a:t>
            </a:r>
            <a:r>
              <a:rPr lang="it-IT" sz="2000" b="1" dirty="0">
                <a:latin typeface="Calibri" pitchFamily="34" charset="0"/>
                <a:hlinkClick r:id="" action="ppaction://noaction"/>
              </a:rPr>
              <a:t>40 ore</a:t>
            </a:r>
            <a:r>
              <a:rPr lang="it-IT" dirty="0">
                <a:latin typeface="Calibri" pitchFamily="34" charset="0"/>
                <a:hlinkClick r:id="" action="ppaction://noaction"/>
              </a:rPr>
              <a:t> </a:t>
            </a:r>
            <a:r>
              <a:rPr lang="it-IT" dirty="0">
                <a:latin typeface="Calibri" pitchFamily="34" charset="0"/>
              </a:rPr>
              <a:t>e con due docenti, senza le compresenze, comprensive di assistenza alla mensa.</a:t>
            </a:r>
          </a:p>
          <a:p>
            <a:pPr algn="just" eaLnBrk="1" hangingPunct="1">
              <a:defRPr/>
            </a:pPr>
            <a:endParaRPr lang="it-IT" sz="1000" dirty="0">
              <a:latin typeface="Calibri" pitchFamily="34" charset="0"/>
            </a:endParaRPr>
          </a:p>
          <a:p>
            <a:pPr algn="just" eaLnBrk="1" hangingPunct="1">
              <a:defRPr/>
            </a:pPr>
            <a:r>
              <a:rPr lang="it-IT" dirty="0">
                <a:latin typeface="+mn-lt"/>
              </a:rPr>
              <a:t>L’accoglimento delle opzioni fino a 30 ore settimanali o per il tempo pieno </a:t>
            </a:r>
            <a:r>
              <a:rPr lang="it-IT" b="1" dirty="0">
                <a:latin typeface="+mn-lt"/>
              </a:rPr>
              <a:t>è subordinato </a:t>
            </a:r>
            <a:r>
              <a:rPr lang="it-IT" dirty="0">
                <a:latin typeface="+mn-lt"/>
              </a:rPr>
              <a:t>alla esistenza delle risorse di organico e alla disponibilità di adeguati servizi, circostanze queste che dovranno essere portate a conoscenza dei genitori, anche con apposita nota da prevedere sul modulo on </a:t>
            </a:r>
            <a:r>
              <a:rPr lang="it-IT" dirty="0" err="1">
                <a:latin typeface="+mn-lt"/>
              </a:rPr>
              <a:t>line</a:t>
            </a:r>
            <a:r>
              <a:rPr lang="it-IT" dirty="0">
                <a:latin typeface="+mn-lt"/>
              </a:rPr>
              <a:t> di iscrizione.</a:t>
            </a:r>
            <a:endParaRPr lang="it-IT" dirty="0">
              <a:latin typeface="Calibri" pitchFamily="34" charset="0"/>
            </a:endParaRPr>
          </a:p>
        </p:txBody>
      </p:sp>
      <p:sp>
        <p:nvSpPr>
          <p:cNvPr id="8" name="Rettangolo 7"/>
          <p:cNvSpPr>
            <a:spLocks noChangeArrowheads="1"/>
          </p:cNvSpPr>
          <p:nvPr/>
        </p:nvSpPr>
        <p:spPr bwMode="auto">
          <a:xfrm>
            <a:off x="2000250" y="549275"/>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Il tempo-scuola</a:t>
            </a:r>
          </a:p>
        </p:txBody>
      </p:sp>
      <p:sp>
        <p:nvSpPr>
          <p:cNvPr id="15368"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C1860E-1325-4BF3-9EFA-D15D3E71F33D}" type="slidenum">
              <a:rPr lang="it-IT" altLang="it-IT" sz="1200">
                <a:solidFill>
                  <a:srgbClr val="898989"/>
                </a:solidFill>
              </a:rPr>
              <a:pPr>
                <a:spcBef>
                  <a:spcPct val="0"/>
                </a:spcBef>
                <a:buFontTx/>
                <a:buNone/>
              </a:pPr>
              <a:t>13</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5370"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5"/>
          <p:cNvSpPr>
            <a:spLocks noChangeArrowheads="1"/>
          </p:cNvSpPr>
          <p:nvPr/>
        </p:nvSpPr>
        <p:spPr bwMode="auto">
          <a:xfrm>
            <a:off x="428625" y="2286000"/>
            <a:ext cx="8429625" cy="40005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dirty="0">
                <a:latin typeface="+mn-lt"/>
              </a:rPr>
              <a:t>Con riferimento alle diverse opzioni, le istituzioni scolastiche organizzano le attività didattiche tenendo conto dei servizi attivabili e delle consistenze di organico. </a:t>
            </a:r>
          </a:p>
          <a:p>
            <a:pPr algn="just" eaLnBrk="1" hangingPunct="1">
              <a:defRPr/>
            </a:pPr>
            <a:endParaRPr lang="it-IT" sz="1000" dirty="0">
              <a:latin typeface="+mn-lt"/>
            </a:endParaRPr>
          </a:p>
          <a:p>
            <a:pPr algn="just" eaLnBrk="1" hangingPunct="1">
              <a:defRPr/>
            </a:pPr>
            <a:r>
              <a:rPr lang="it-IT" dirty="0">
                <a:latin typeface="+mn-lt"/>
              </a:rPr>
              <a:t>In considerazione della possibilità che si verifichi eccedenza di domande rispetto ai posti disponibili e che, conseguentemente, si renda necessario indirizzare verso altri istituti le domande non accolte (anche in base ai criteri di precedenza deliberati dal consiglio di istituto), le famiglie, in sede di presentazione delle istanze di iscrizione on </a:t>
            </a:r>
            <a:r>
              <a:rPr lang="it-IT" dirty="0" err="1">
                <a:latin typeface="+mn-lt"/>
              </a:rPr>
              <a:t>line</a:t>
            </a:r>
            <a:r>
              <a:rPr lang="it-IT" dirty="0">
                <a:latin typeface="+mn-lt"/>
              </a:rPr>
              <a:t>, possono indicare, in subordine, fino ad un massimo di altri due istituti di proprio gradimento. </a:t>
            </a:r>
          </a:p>
          <a:p>
            <a:pPr algn="just" eaLnBrk="1" hangingPunct="1">
              <a:defRPr/>
            </a:pPr>
            <a:endParaRPr lang="it-IT" sz="1000" dirty="0">
              <a:latin typeface="+mn-lt"/>
            </a:endParaRPr>
          </a:p>
          <a:p>
            <a:pPr algn="just" eaLnBrk="1" hangingPunct="1">
              <a:defRPr/>
            </a:pPr>
            <a:r>
              <a:rPr lang="it-IT" dirty="0">
                <a:latin typeface="+mn-lt"/>
              </a:rPr>
              <a:t>Sarà cura del sistema di iscrizioni on </a:t>
            </a:r>
            <a:r>
              <a:rPr lang="it-IT" dirty="0" err="1">
                <a:latin typeface="+mn-lt"/>
              </a:rPr>
              <a:t>line</a:t>
            </a:r>
            <a:r>
              <a:rPr lang="it-IT" dirty="0">
                <a:latin typeface="+mn-lt"/>
              </a:rPr>
              <a:t> provvedere a comunicare alla famiglia, con le modalità previste nell’Allegato Tecnico, di aver inoltrato la domanda di iscrizione verso l’istituto scolastico indicato in subordine. </a:t>
            </a:r>
          </a:p>
          <a:p>
            <a:pPr algn="just" eaLnBrk="1" hangingPunct="1">
              <a:defRPr/>
            </a:pPr>
            <a:endParaRPr lang="it-IT" dirty="0">
              <a:latin typeface="+mn-lt"/>
            </a:endParaRPr>
          </a:p>
          <a:p>
            <a:pPr algn="just" eaLnBrk="1" hangingPunct="1">
              <a:defRPr/>
            </a:pPr>
            <a:r>
              <a:rPr lang="it-IT" dirty="0">
                <a:latin typeface="+mn-lt"/>
              </a:rPr>
              <a:t>Si fa presente che l’accoglimento della domanda di iscrizione da parte di una delle istituzioni scolastiche indicate nel modulo on </a:t>
            </a:r>
            <a:r>
              <a:rPr lang="it-IT" dirty="0" err="1">
                <a:latin typeface="+mn-lt"/>
              </a:rPr>
              <a:t>line</a:t>
            </a:r>
            <a:r>
              <a:rPr lang="it-IT" dirty="0">
                <a:latin typeface="+mn-lt"/>
              </a:rPr>
              <a:t> rende inefficaci le altre opzioni.</a:t>
            </a:r>
            <a:endParaRPr lang="it-IT" sz="1600" dirty="0">
              <a:latin typeface="+mn-lt"/>
            </a:endParaRPr>
          </a:p>
        </p:txBody>
      </p:sp>
      <p:sp>
        <p:nvSpPr>
          <p:cNvPr id="8" name="Rettangolo 7"/>
          <p:cNvSpPr>
            <a:spLocks noChangeArrowheads="1"/>
          </p:cNvSpPr>
          <p:nvPr/>
        </p:nvSpPr>
        <p:spPr bwMode="auto">
          <a:xfrm>
            <a:off x="2000250" y="500063"/>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Il tempo-scuola</a:t>
            </a:r>
          </a:p>
        </p:txBody>
      </p:sp>
      <p:sp>
        <p:nvSpPr>
          <p:cNvPr id="16392"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740642-6AE6-475B-ADA1-386ADF6FCC7D}" type="slidenum">
              <a:rPr lang="it-IT" altLang="it-IT" sz="1200">
                <a:solidFill>
                  <a:srgbClr val="898989"/>
                </a:solidFill>
              </a:rPr>
              <a:pPr>
                <a:spcBef>
                  <a:spcPct val="0"/>
                </a:spcBef>
                <a:buFontTx/>
                <a:buNone/>
              </a:pPr>
              <a:t>14</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6394"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5" name="Rettangolo 10"/>
          <p:cNvSpPr>
            <a:spLocks noChangeArrowheads="1"/>
          </p:cNvSpPr>
          <p:nvPr/>
        </p:nvSpPr>
        <p:spPr bwMode="auto">
          <a:xfrm>
            <a:off x="0" y="4941888"/>
            <a:ext cx="88931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Arial" panose="020B0604020202020204" pitchFamily="34" charset="0"/>
              </a:rPr>
              <a:t> </a:t>
            </a:r>
          </a:p>
          <a:p>
            <a:pPr eaLnBrk="1" hangingPunct="1">
              <a:spcBef>
                <a:spcPct val="0"/>
              </a:spcBef>
              <a:buFontTx/>
              <a:buNone/>
            </a:pPr>
            <a:r>
              <a:rPr lang="it-IT" altLang="it-IT" sz="1800">
                <a:latin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5"/>
          <p:cNvSpPr>
            <a:spLocks noChangeArrowheads="1"/>
          </p:cNvSpPr>
          <p:nvPr/>
        </p:nvSpPr>
        <p:spPr bwMode="auto">
          <a:xfrm>
            <a:off x="395288" y="2781300"/>
            <a:ext cx="8429625" cy="249237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r>
              <a:rPr lang="it-IT" sz="2000" u="sng" dirty="0">
                <a:latin typeface="+mn-lt"/>
              </a:rPr>
              <a:t>27 e 30 ore:</a:t>
            </a:r>
            <a:r>
              <a:rPr lang="it-IT" sz="2000" dirty="0">
                <a:latin typeface="+mn-lt"/>
              </a:rPr>
              <a:t> questo tempo non viene coperto dalla scuola ma da una cooperativa che garantisce l’assistenza nel corso della mensa - </a:t>
            </a:r>
            <a:r>
              <a:rPr lang="it-IT" sz="2000" b="1" dirty="0">
                <a:latin typeface="+mn-lt"/>
              </a:rPr>
              <a:t>pagamento a carico delle famiglie</a:t>
            </a:r>
            <a:r>
              <a:rPr lang="it-IT" sz="2000" dirty="0">
                <a:latin typeface="+mn-lt"/>
              </a:rPr>
              <a:t>.</a:t>
            </a:r>
          </a:p>
          <a:p>
            <a:pPr algn="just" eaLnBrk="1" hangingPunct="1">
              <a:defRPr/>
            </a:pPr>
            <a:endParaRPr lang="it-IT" sz="2000" dirty="0">
              <a:latin typeface="+mn-lt"/>
            </a:endParaRPr>
          </a:p>
          <a:p>
            <a:pPr algn="just" eaLnBrk="1" hangingPunct="1">
              <a:defRPr/>
            </a:pPr>
            <a:r>
              <a:rPr lang="it-IT" sz="2000" u="sng" dirty="0">
                <a:latin typeface="+mn-lt"/>
              </a:rPr>
              <a:t>TEMPO PIENO MINISTERIALE </a:t>
            </a:r>
            <a:r>
              <a:rPr lang="it-IT" sz="2000" dirty="0">
                <a:latin typeface="+mn-lt"/>
              </a:rPr>
              <a:t>(40 ore date in assegnazione dal Ministero e non sperimentali): unico tempo – mensa garantito dalle insegnanti – gratuito per le famiglie.</a:t>
            </a:r>
          </a:p>
          <a:p>
            <a:pPr algn="just" eaLnBrk="1" hangingPunct="1">
              <a:defRPr/>
            </a:pPr>
            <a:endParaRPr lang="it-IT" sz="1600" dirty="0">
              <a:latin typeface="+mn-lt"/>
            </a:endParaRPr>
          </a:p>
        </p:txBody>
      </p:sp>
      <p:sp>
        <p:nvSpPr>
          <p:cNvPr id="8" name="Rettangolo 7"/>
          <p:cNvSpPr>
            <a:spLocks noChangeArrowheads="1"/>
          </p:cNvSpPr>
          <p:nvPr/>
        </p:nvSpPr>
        <p:spPr bwMode="auto">
          <a:xfrm>
            <a:off x="2000250" y="500063"/>
            <a:ext cx="6929438" cy="914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5400" b="1">
                <a:latin typeface="Tempus Sans ITC" pitchFamily="82" charset="0"/>
              </a:rPr>
              <a:t>Tempo-Mensa</a:t>
            </a:r>
          </a:p>
        </p:txBody>
      </p:sp>
      <p:sp>
        <p:nvSpPr>
          <p:cNvPr id="17416"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A0B11E-5C65-4ED6-9102-4F5852A5EF3D}" type="slidenum">
              <a:rPr lang="it-IT" altLang="it-IT" sz="1200">
                <a:solidFill>
                  <a:srgbClr val="898989"/>
                </a:solidFill>
              </a:rPr>
              <a:pPr>
                <a:spcBef>
                  <a:spcPct val="0"/>
                </a:spcBef>
                <a:buFontTx/>
                <a:buNone/>
              </a:pPr>
              <a:t>15</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17418"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Rettangolo 10"/>
          <p:cNvSpPr>
            <a:spLocks noChangeArrowheads="1"/>
          </p:cNvSpPr>
          <p:nvPr/>
        </p:nvSpPr>
        <p:spPr bwMode="auto">
          <a:xfrm>
            <a:off x="0" y="4941888"/>
            <a:ext cx="88931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latin typeface="Arial" panose="020B0604020202020204" pitchFamily="34" charset="0"/>
              </a:rPr>
              <a:t> </a:t>
            </a:r>
          </a:p>
          <a:p>
            <a:pPr eaLnBrk="1" hangingPunct="1">
              <a:spcBef>
                <a:spcPct val="0"/>
              </a:spcBef>
              <a:buFontTx/>
              <a:buNone/>
            </a:pPr>
            <a:r>
              <a:rPr lang="it-IT" altLang="it-IT" sz="1800">
                <a:latin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a:latin typeface="Tempus Sans ITC" pitchFamily="82" charset="0"/>
              </a:rPr>
              <a:t>Iscrizioni: cosa fare?</a:t>
            </a:r>
          </a:p>
        </p:txBody>
      </p:sp>
      <p:sp>
        <p:nvSpPr>
          <p:cNvPr id="15370" name="Text Box 10"/>
          <p:cNvSpPr txBox="1">
            <a:spLocks noChangeArrowheads="1"/>
          </p:cNvSpPr>
          <p:nvPr/>
        </p:nvSpPr>
        <p:spPr bwMode="auto">
          <a:xfrm>
            <a:off x="395288" y="2060575"/>
            <a:ext cx="8496300" cy="3170099"/>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I bambini possono essere iscritti in una sola scuola.</a:t>
            </a:r>
          </a:p>
          <a:p>
            <a:pPr marL="342900" indent="-342900" eaLnBrk="1" hangingPunct="1">
              <a:spcBef>
                <a:spcPct val="50000"/>
              </a:spcBef>
              <a:buFontTx/>
              <a:buAutoNum type="arabicPeriod"/>
              <a:defRPr/>
            </a:pPr>
            <a:r>
              <a:rPr lang="it-IT" sz="2000" dirty="0">
                <a:latin typeface="Arial" charset="0"/>
              </a:rPr>
              <a:t>Termine delle iscrizioni: </a:t>
            </a:r>
            <a:r>
              <a:rPr lang="it-IT" sz="2000" dirty="0" smtClean="0">
                <a:latin typeface="Arial" charset="0"/>
              </a:rPr>
              <a:t>25 </a:t>
            </a:r>
            <a:r>
              <a:rPr lang="it-IT" sz="2000" dirty="0">
                <a:latin typeface="Arial" charset="0"/>
              </a:rPr>
              <a:t>gennaio </a:t>
            </a:r>
            <a:r>
              <a:rPr lang="it-IT" sz="2000" dirty="0" smtClean="0">
                <a:latin typeface="Arial" charset="0"/>
              </a:rPr>
              <a:t>2021.</a:t>
            </a: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Iscrizioni on </a:t>
            </a:r>
            <a:r>
              <a:rPr lang="it-IT" sz="2000" dirty="0" err="1">
                <a:latin typeface="Arial" charset="0"/>
              </a:rPr>
              <a:t>line</a:t>
            </a:r>
            <a:r>
              <a:rPr lang="it-IT" sz="2000" dirty="0">
                <a:latin typeface="Arial" charset="0"/>
              </a:rPr>
              <a:t>: </a:t>
            </a:r>
            <a:r>
              <a:rPr lang="it-IT" sz="2000" dirty="0" smtClean="0">
                <a:latin typeface="Arial" charset="0"/>
              </a:rPr>
              <a:t>www.istruzione.it/</a:t>
            </a:r>
            <a:r>
              <a:rPr lang="it-IT" sz="2000" dirty="0" err="1" smtClean="0">
                <a:latin typeface="Arial" charset="0"/>
              </a:rPr>
              <a:t>iscrizionionline</a:t>
            </a:r>
            <a:r>
              <a:rPr lang="it-IT" sz="2000" dirty="0" smtClean="0">
                <a:latin typeface="Arial" charset="0"/>
              </a:rPr>
              <a:t>/</a:t>
            </a: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Partecipare agli Open </a:t>
            </a:r>
            <a:r>
              <a:rPr lang="it-IT" sz="2000" dirty="0" err="1">
                <a:latin typeface="Arial" charset="0"/>
              </a:rPr>
              <a:t>day</a:t>
            </a:r>
            <a:r>
              <a:rPr lang="it-IT" sz="2000" dirty="0">
                <a:latin typeface="Arial" charset="0"/>
              </a:rPr>
              <a:t> </a:t>
            </a:r>
            <a:r>
              <a:rPr lang="it-IT" sz="2000" dirty="0" smtClean="0">
                <a:latin typeface="Arial" charset="0"/>
              </a:rPr>
              <a:t>on </a:t>
            </a:r>
            <a:r>
              <a:rPr lang="it-IT" sz="2000" dirty="0" err="1" smtClean="0">
                <a:latin typeface="Arial" charset="0"/>
              </a:rPr>
              <a:t>line</a:t>
            </a:r>
            <a:r>
              <a:rPr lang="it-IT" sz="2000" dirty="0" smtClean="0">
                <a:latin typeface="Arial" charset="0"/>
              </a:rPr>
              <a:t> dei </a:t>
            </a:r>
            <a:r>
              <a:rPr lang="it-IT" sz="2000" dirty="0">
                <a:latin typeface="Arial" charset="0"/>
              </a:rPr>
              <a:t>vari plessi</a:t>
            </a:r>
          </a:p>
          <a:p>
            <a:pPr marL="342900" indent="-342900" eaLnBrk="1" hangingPunct="1">
              <a:spcBef>
                <a:spcPct val="50000"/>
              </a:spcBef>
              <a:buFontTx/>
              <a:buAutoNum type="arabicPeriod"/>
              <a:defRPr/>
            </a:pPr>
            <a:r>
              <a:rPr lang="it-IT" sz="2000" dirty="0">
                <a:latin typeface="Arial" charset="0"/>
              </a:rPr>
              <a:t>In caso di dubbi rivolgersi al servizio di consulenza per i </a:t>
            </a:r>
            <a:r>
              <a:rPr lang="it-IT" sz="2000" dirty="0" smtClean="0">
                <a:latin typeface="Arial" charset="0"/>
              </a:rPr>
              <a:t>genitori. </a:t>
            </a:r>
            <a:endParaRPr lang="it-IT" sz="2000" dirty="0">
              <a:latin typeface="Arial" charset="0"/>
            </a:endParaRPr>
          </a:p>
          <a:p>
            <a:pPr marL="342900" indent="-342900" eaLnBrk="1" hangingPunct="1">
              <a:spcBef>
                <a:spcPct val="50000"/>
              </a:spcBef>
              <a:buFontTx/>
              <a:buAutoNum type="arabicPeriod"/>
              <a:defRPr/>
            </a:pPr>
            <a:endParaRPr lang="it-IT" sz="2000" dirty="0">
              <a:latin typeface="Arial" charset="0"/>
            </a:endParaRPr>
          </a:p>
        </p:txBody>
      </p:sp>
      <p:sp>
        <p:nvSpPr>
          <p:cNvPr id="18440"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9666A2-6BA6-479B-A350-BAA4F0F531FC}" type="slidenum">
              <a:rPr lang="it-IT" altLang="it-IT" sz="1200">
                <a:solidFill>
                  <a:srgbClr val="898989"/>
                </a:solidFill>
              </a:rPr>
              <a:pPr>
                <a:spcBef>
                  <a:spcPct val="0"/>
                </a:spcBef>
                <a:buFontTx/>
                <a:buNone/>
              </a:pPr>
              <a:t>16</a:t>
            </a:fld>
            <a:endParaRPr lang="it-IT" altLang="it-IT" sz="1200">
              <a:solidFill>
                <a:srgbClr val="898989"/>
              </a:solidFill>
            </a:endParaRPr>
          </a:p>
        </p:txBody>
      </p:sp>
      <p:sp>
        <p:nvSpPr>
          <p:cNvPr id="8" name="Segnaposto piè di pagina 7"/>
          <p:cNvSpPr>
            <a:spLocks noGrp="1"/>
          </p:cNvSpPr>
          <p:nvPr>
            <p:ph type="ftr" sz="quarter" idx="11"/>
          </p:nvPr>
        </p:nvSpPr>
        <p:spPr/>
        <p:txBody>
          <a:bodyPr/>
          <a:lstStyle/>
          <a:p>
            <a:pPr>
              <a:defRPr/>
            </a:pPr>
            <a:r>
              <a:rPr lang="it-IT"/>
              <a:t>Istituto Comprensivo di Avigliana</a:t>
            </a:r>
          </a:p>
        </p:txBody>
      </p:sp>
      <p:pic>
        <p:nvPicPr>
          <p:cNvPr id="18442" name="Immagine 8"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CONSULENZA </a:t>
            </a:r>
            <a:endParaRPr lang="it-IT" dirty="0"/>
          </a:p>
        </p:txBody>
      </p:sp>
      <p:sp>
        <p:nvSpPr>
          <p:cNvPr id="3" name="Segnaposto contenuto 2"/>
          <p:cNvSpPr>
            <a:spLocks noGrp="1"/>
          </p:cNvSpPr>
          <p:nvPr>
            <p:ph idx="1"/>
          </p:nvPr>
        </p:nvSpPr>
        <p:spPr/>
        <p:txBody>
          <a:bodyPr/>
          <a:lstStyle/>
          <a:p>
            <a:r>
              <a:rPr lang="it-IT" dirty="0" smtClean="0"/>
              <a:t>I genitori potranno telefonare per consulenze “didattiche” allo 0119328041/ 0119328771 dalle ore </a:t>
            </a:r>
            <a:r>
              <a:rPr lang="it-IT" dirty="0" smtClean="0"/>
              <a:t>11 alle ore 12 nei giorni</a:t>
            </a:r>
          </a:p>
          <a:p>
            <a:r>
              <a:rPr lang="it-IT" dirty="0" smtClean="0"/>
              <a:t>VENERDI’ 8 gennaio</a:t>
            </a:r>
          </a:p>
          <a:p>
            <a:r>
              <a:rPr lang="it-IT" dirty="0" smtClean="0"/>
              <a:t>VENERDI’ 15 gennaio</a:t>
            </a:r>
          </a:p>
          <a:p>
            <a:r>
              <a:rPr lang="it-IT" dirty="0" smtClean="0"/>
              <a:t>VENERDI’ 22 gennaio</a:t>
            </a:r>
            <a:endParaRPr lang="it-IT" dirty="0" smtClean="0"/>
          </a:p>
          <a:p>
            <a:endParaRPr lang="it-IT" dirty="0"/>
          </a:p>
        </p:txBody>
      </p:sp>
      <p:sp>
        <p:nvSpPr>
          <p:cNvPr id="4" name="Segnaposto piè di pagina 3"/>
          <p:cNvSpPr>
            <a:spLocks noGrp="1"/>
          </p:cNvSpPr>
          <p:nvPr>
            <p:ph type="ftr" sz="quarter" idx="11"/>
          </p:nvPr>
        </p:nvSpPr>
        <p:spPr/>
        <p:txBody>
          <a:bodyPr/>
          <a:lstStyle/>
          <a:p>
            <a:pPr>
              <a:defRPr/>
            </a:pPr>
            <a:r>
              <a:rPr lang="it-IT" smtClean="0"/>
              <a:t>Istituto Comprensivo di Avigliana</a:t>
            </a:r>
            <a:endParaRPr lang="it-IT"/>
          </a:p>
        </p:txBody>
      </p:sp>
      <p:sp>
        <p:nvSpPr>
          <p:cNvPr id="5" name="Segnaposto numero diapositiva 4"/>
          <p:cNvSpPr>
            <a:spLocks noGrp="1"/>
          </p:cNvSpPr>
          <p:nvPr>
            <p:ph type="sldNum" sz="quarter" idx="12"/>
          </p:nvPr>
        </p:nvSpPr>
        <p:spPr/>
        <p:txBody>
          <a:bodyPr/>
          <a:lstStyle/>
          <a:p>
            <a:pPr>
              <a:defRPr/>
            </a:pPr>
            <a:fld id="{119F1F76-B458-451E-AED0-EAE96C4938BF}" type="slidenum">
              <a:rPr lang="it-IT" altLang="it-IT" smtClean="0"/>
              <a:pPr>
                <a:defRPr/>
              </a:pPr>
              <a:t>17</a:t>
            </a:fld>
            <a:endParaRPr lang="it-IT" altLang="it-IT"/>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alcune raccomandazioni</a:t>
            </a:r>
          </a:p>
        </p:txBody>
      </p:sp>
      <p:sp>
        <p:nvSpPr>
          <p:cNvPr id="44038" name="Text Box 6"/>
          <p:cNvSpPr txBox="1">
            <a:spLocks noChangeArrowheads="1"/>
          </p:cNvSpPr>
          <p:nvPr/>
        </p:nvSpPr>
        <p:spPr bwMode="auto">
          <a:xfrm>
            <a:off x="395288" y="2349500"/>
            <a:ext cx="8569325" cy="341632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dirty="0">
              <a:latin typeface="Arial" charset="0"/>
            </a:endParaRPr>
          </a:p>
          <a:p>
            <a:pPr marL="342900" indent="-342900" eaLnBrk="1" hangingPunct="1">
              <a:spcBef>
                <a:spcPct val="50000"/>
              </a:spcBef>
              <a:buFontTx/>
              <a:buAutoNum type="arabicPeriod"/>
              <a:defRPr/>
            </a:pPr>
            <a:r>
              <a:rPr lang="it-IT" sz="2000" dirty="0">
                <a:latin typeface="Arial" charset="0"/>
              </a:rPr>
              <a:t>Alunni </a:t>
            </a:r>
            <a:r>
              <a:rPr lang="it-IT" sz="2000" dirty="0" err="1">
                <a:latin typeface="Arial" charset="0"/>
              </a:rPr>
              <a:t>anticipatari</a:t>
            </a:r>
            <a:r>
              <a:rPr lang="it-IT" sz="2000" dirty="0">
                <a:latin typeface="Arial" charset="0"/>
              </a:rPr>
              <a:t>: scelta ponderata che tenga conto del parere dalle insegnanti della Scuola dell’Infanzia</a:t>
            </a:r>
          </a:p>
          <a:p>
            <a:pPr marL="342900" indent="-342900" eaLnBrk="1" hangingPunct="1">
              <a:spcBef>
                <a:spcPct val="50000"/>
              </a:spcBef>
              <a:buFontTx/>
              <a:buAutoNum type="arabicPeriod"/>
              <a:defRPr/>
            </a:pPr>
            <a:r>
              <a:rPr lang="it-IT" sz="2000" dirty="0">
                <a:latin typeface="Arial" charset="0"/>
              </a:rPr>
              <a:t>Tempo scuola: </a:t>
            </a:r>
          </a:p>
          <a:p>
            <a:pPr marL="800100" lvl="1" indent="-342900" eaLnBrk="1" hangingPunct="1">
              <a:spcBef>
                <a:spcPct val="50000"/>
              </a:spcBef>
              <a:buFontTx/>
              <a:buChar char="•"/>
              <a:defRPr/>
            </a:pPr>
            <a:r>
              <a:rPr lang="it-IT" sz="2000" dirty="0">
                <a:latin typeface="Arial" charset="0"/>
              </a:rPr>
              <a:t>scelta che risponda alle esigenze di crescita del bambino</a:t>
            </a:r>
          </a:p>
          <a:p>
            <a:pPr marL="800100" lvl="1" indent="-342900" eaLnBrk="1" hangingPunct="1">
              <a:spcBef>
                <a:spcPct val="50000"/>
              </a:spcBef>
              <a:buFontTx/>
              <a:buChar char="•"/>
              <a:defRPr/>
            </a:pPr>
            <a:r>
              <a:rPr lang="it-IT" sz="2000" dirty="0">
                <a:latin typeface="Arial" charset="0"/>
              </a:rPr>
              <a:t>scelta vincolante che non può essere </a:t>
            </a:r>
            <a:r>
              <a:rPr lang="it-IT" sz="2400" b="1" dirty="0">
                <a:latin typeface="Arial" charset="0"/>
              </a:rPr>
              <a:t>modificata</a:t>
            </a:r>
            <a:r>
              <a:rPr lang="it-IT" sz="2000" dirty="0">
                <a:latin typeface="Arial" charset="0"/>
              </a:rPr>
              <a:t> successivamente</a:t>
            </a:r>
          </a:p>
          <a:p>
            <a:pPr marL="342900" indent="-342900" eaLnBrk="1" hangingPunct="1">
              <a:spcBef>
                <a:spcPct val="50000"/>
              </a:spcBef>
              <a:buFontTx/>
              <a:buAutoNum type="arabicPeriod"/>
              <a:defRPr/>
            </a:pPr>
            <a:endParaRPr lang="it-IT" sz="2000" dirty="0">
              <a:latin typeface="Arial" charset="0"/>
            </a:endParaRPr>
          </a:p>
        </p:txBody>
      </p:sp>
      <p:sp>
        <p:nvSpPr>
          <p:cNvPr id="19464"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57C2C2-33CF-486D-AC61-2282621104CD}" type="slidenum">
              <a:rPr lang="it-IT" altLang="it-IT" sz="1200">
                <a:solidFill>
                  <a:srgbClr val="898989"/>
                </a:solidFill>
              </a:rPr>
              <a:pPr>
                <a:spcBef>
                  <a:spcPct val="0"/>
                </a:spcBef>
                <a:buFontTx/>
                <a:buNone/>
              </a:pPr>
              <a:t>18</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19466"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to="" calcmode="lin" valueType="num">
                                      <p:cBhvr>
                                        <p:cTn id="7" dur="1" fill="hold"/>
                                        <p:tgtEl>
                                          <p:spTgt spid="440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5794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a:latin typeface="Tempus Sans ITC" pitchFamily="82" charset="0"/>
              </a:rPr>
              <a:t>Iscrizioni: alcune certezze</a:t>
            </a:r>
          </a:p>
        </p:txBody>
      </p:sp>
      <p:sp>
        <p:nvSpPr>
          <p:cNvPr id="45062" name="Text Box 6"/>
          <p:cNvSpPr txBox="1">
            <a:spLocks noChangeArrowheads="1"/>
          </p:cNvSpPr>
          <p:nvPr/>
        </p:nvSpPr>
        <p:spPr bwMode="auto">
          <a:xfrm>
            <a:off x="468313" y="2349500"/>
            <a:ext cx="8351837" cy="33242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eaLnBrk="1" hangingPunct="1">
              <a:spcBef>
                <a:spcPct val="50000"/>
              </a:spcBef>
              <a:buFontTx/>
              <a:buAutoNum type="arabicPeriod"/>
              <a:defRPr/>
            </a:pPr>
            <a:endParaRPr lang="it-IT" sz="2000">
              <a:latin typeface="Arial" charset="0"/>
            </a:endParaRPr>
          </a:p>
          <a:p>
            <a:pPr marL="342900" indent="-342900" eaLnBrk="1" hangingPunct="1">
              <a:spcBef>
                <a:spcPct val="50000"/>
              </a:spcBef>
              <a:buFontTx/>
              <a:buAutoNum type="arabicPeriod"/>
              <a:defRPr/>
            </a:pPr>
            <a:r>
              <a:rPr lang="it-IT" sz="2000">
                <a:latin typeface="Arial" charset="0"/>
              </a:rPr>
              <a:t>La scelta delle famiglie (per il singolo plesso scelto) verrà accolta compatibilmente con il numero di classi assegnate.</a:t>
            </a:r>
          </a:p>
          <a:p>
            <a:pPr marL="342900" indent="-342900" eaLnBrk="1" hangingPunct="1">
              <a:spcBef>
                <a:spcPct val="50000"/>
              </a:spcBef>
              <a:buFontTx/>
              <a:buAutoNum type="arabicPeriod"/>
              <a:defRPr/>
            </a:pPr>
            <a:r>
              <a:rPr lang="it-IT" sz="2000">
                <a:latin typeface="Arial" charset="0"/>
              </a:rPr>
              <a:t>La scelta delle famiglie per il tempo scuola sarà soddisfatta in base all’assegnazione del tempo scuola da parte del Ministero.</a:t>
            </a:r>
          </a:p>
          <a:p>
            <a:pPr marL="342900" indent="-342900" eaLnBrk="1" hangingPunct="1">
              <a:spcBef>
                <a:spcPct val="50000"/>
              </a:spcBef>
              <a:buFontTx/>
              <a:buAutoNum type="arabicPeriod"/>
              <a:defRPr/>
            </a:pPr>
            <a:r>
              <a:rPr lang="it-IT" sz="2000">
                <a:latin typeface="Arial" charset="0"/>
              </a:rPr>
              <a:t>L’orario della classe sarà determinato dal numero di richiedenti.</a:t>
            </a:r>
          </a:p>
          <a:p>
            <a:pPr marL="342900" indent="-342900" eaLnBrk="1" hangingPunct="1">
              <a:spcBef>
                <a:spcPct val="50000"/>
              </a:spcBef>
              <a:buFontTx/>
              <a:buAutoNum type="arabicPeriod"/>
              <a:defRPr/>
            </a:pPr>
            <a:r>
              <a:rPr lang="it-IT" sz="2000">
                <a:latin typeface="Arial" charset="0"/>
              </a:rPr>
              <a:t>L’orario istituito vincola tutti gli iscritti della classe.</a:t>
            </a:r>
          </a:p>
          <a:p>
            <a:pPr marL="342900" indent="-342900" eaLnBrk="1" hangingPunct="1">
              <a:spcBef>
                <a:spcPct val="50000"/>
              </a:spcBef>
              <a:buFontTx/>
              <a:buAutoNum type="arabicPeriod"/>
              <a:defRPr/>
            </a:pPr>
            <a:endParaRPr lang="it-IT" sz="2000">
              <a:latin typeface="Arial" charset="0"/>
            </a:endParaRPr>
          </a:p>
        </p:txBody>
      </p:sp>
      <p:sp>
        <p:nvSpPr>
          <p:cNvPr id="20488"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0D28BE-B062-461C-9B23-75A62E26547C}" type="slidenum">
              <a:rPr lang="it-IT" altLang="it-IT" sz="1200">
                <a:solidFill>
                  <a:srgbClr val="898989"/>
                </a:solidFill>
              </a:rPr>
              <a:pPr>
                <a:spcBef>
                  <a:spcPct val="0"/>
                </a:spcBef>
                <a:buFontTx/>
                <a:buNone/>
              </a:pPr>
              <a:t>19</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0490"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8"/>
          <p:cNvSpPr>
            <a:spLocks noChangeArrowheads="1"/>
          </p:cNvSpPr>
          <p:nvPr/>
        </p:nvSpPr>
        <p:spPr bwMode="auto">
          <a:xfrm>
            <a:off x="6084888" y="908050"/>
            <a:ext cx="2592387" cy="1201738"/>
          </a:xfrm>
          <a:prstGeom prst="rect">
            <a:avLst/>
          </a:prstGeom>
          <a:blipFill dpi="0" rotWithShape="1">
            <a:blip r:embed="rId2" cstate="print">
              <a:alphaModFix amt="50000"/>
            </a:blip>
            <a:srcRect/>
            <a:tile tx="0" ty="0" sx="100000" sy="100000" flip="none" algn="tl"/>
          </a:blipFill>
          <a:ln w="9525">
            <a:noFill/>
            <a:miter lim="800000"/>
            <a:headEnd/>
            <a:tailEnd/>
          </a:ln>
        </p:spPr>
        <p:txBody>
          <a:bodyPr anchor="ctr">
            <a:spAutoFit/>
          </a:bodyPr>
          <a:lstStyle/>
          <a:p>
            <a:pPr algn="ctr" eaLnBrk="1" hangingPunct="1">
              <a:defRPr/>
            </a:pPr>
            <a:r>
              <a:rPr lang="it-IT" b="1" dirty="0">
                <a:latin typeface="+mj-lt"/>
              </a:rPr>
              <a:t>I colori dell'arcobaleno:</a:t>
            </a:r>
            <a:r>
              <a:rPr lang="it-IT" dirty="0">
                <a:latin typeface="+mj-lt"/>
              </a:rPr>
              <a:t> simboli di pace e di amicizia, valori da cui non vogliamo distaccarci.</a:t>
            </a:r>
          </a:p>
        </p:txBody>
      </p:sp>
      <p:sp>
        <p:nvSpPr>
          <p:cNvPr id="41994" name="Rectangle 10"/>
          <p:cNvSpPr>
            <a:spLocks noChangeArrowheads="1"/>
          </p:cNvSpPr>
          <p:nvPr/>
        </p:nvSpPr>
        <p:spPr bwMode="auto">
          <a:xfrm>
            <a:off x="900113" y="836613"/>
            <a:ext cx="2051050" cy="1465262"/>
          </a:xfrm>
          <a:prstGeom prst="rect">
            <a:avLst/>
          </a:prstGeom>
          <a:blipFill dpi="0" rotWithShape="1">
            <a:blip r:embed="rId2" cstate="print">
              <a:alphaModFix amt="7000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t>Un libro:</a:t>
            </a:r>
            <a:r>
              <a:rPr lang="it-IT" altLang="it-IT" sz="1800"/>
              <a:t> </a:t>
            </a:r>
          </a:p>
          <a:p>
            <a:pPr algn="ctr" eaLnBrk="1" hangingPunct="1">
              <a:spcBef>
                <a:spcPct val="0"/>
              </a:spcBef>
              <a:buFontTx/>
              <a:buNone/>
            </a:pPr>
            <a:r>
              <a:rPr lang="it-IT" altLang="it-IT" sz="1800"/>
              <a:t>indica l'apprendimento, lo studio, le abilità che la scuola comunica.</a:t>
            </a:r>
          </a:p>
        </p:txBody>
      </p:sp>
      <p:sp>
        <p:nvSpPr>
          <p:cNvPr id="41995" name="Rectangle 11"/>
          <p:cNvSpPr>
            <a:spLocks noChangeArrowheads="1"/>
          </p:cNvSpPr>
          <p:nvPr/>
        </p:nvSpPr>
        <p:spPr bwMode="auto">
          <a:xfrm>
            <a:off x="250825" y="2708275"/>
            <a:ext cx="2555875" cy="2308225"/>
          </a:xfrm>
          <a:prstGeom prst="rect">
            <a:avLst/>
          </a:prstGeom>
          <a:blipFill dpi="0" rotWithShape="1">
            <a:blip r:embed="rId2" cstate="print">
              <a:alphaModFix amt="70000"/>
            </a:blip>
            <a:srcRect/>
            <a:tile tx="0" ty="0" sx="100000" sy="100000" flip="none" algn="tl"/>
          </a:blipFill>
          <a:ln w="9525">
            <a:noFill/>
            <a:miter lim="800000"/>
            <a:headEnd/>
            <a:tailEnd/>
          </a:ln>
        </p:spPr>
        <p:txBody>
          <a:bodyPr>
            <a:spAutoFit/>
          </a:bodyPr>
          <a:lstStyle/>
          <a:p>
            <a:pPr algn="ctr" eaLnBrk="1" hangingPunct="1">
              <a:defRPr/>
            </a:pPr>
            <a:r>
              <a:rPr lang="it-IT" b="1" dirty="0">
                <a:latin typeface="+mj-lt"/>
              </a:rPr>
              <a:t>Tre bimbi</a:t>
            </a:r>
            <a:r>
              <a:rPr lang="it-IT" dirty="0">
                <a:latin typeface="+mj-lt"/>
              </a:rPr>
              <a:t>:</a:t>
            </a:r>
          </a:p>
          <a:p>
            <a:pPr algn="ctr" eaLnBrk="1" hangingPunct="1">
              <a:defRPr/>
            </a:pPr>
            <a:r>
              <a:rPr lang="it-IT" dirty="0">
                <a:latin typeface="+mj-lt"/>
              </a:rPr>
              <a:t>ad indicare i ragazzi, le bambine ed i bambini che compongono le </a:t>
            </a:r>
          </a:p>
          <a:p>
            <a:pPr algn="ctr" eaLnBrk="1" hangingPunct="1">
              <a:defRPr/>
            </a:pPr>
            <a:r>
              <a:rPr lang="it-IT" dirty="0">
                <a:latin typeface="+mj-lt"/>
              </a:rPr>
              <a:t>nostre classi e sezioni di Scuola dell'Infanzia, Scuola Primaria e Scuola Secondaria.</a:t>
            </a:r>
          </a:p>
        </p:txBody>
      </p:sp>
      <p:sp>
        <p:nvSpPr>
          <p:cNvPr id="41996" name="Rectangle 12"/>
          <p:cNvSpPr>
            <a:spLocks noChangeArrowheads="1"/>
          </p:cNvSpPr>
          <p:nvPr/>
        </p:nvSpPr>
        <p:spPr bwMode="auto">
          <a:xfrm>
            <a:off x="6351588" y="2827338"/>
            <a:ext cx="2541587" cy="1754187"/>
          </a:xfrm>
          <a:prstGeom prst="rect">
            <a:avLst/>
          </a:prstGeom>
          <a:blipFill dpi="0" rotWithShape="1">
            <a:blip r:embed="rId2" cstate="print">
              <a:alphaModFix amt="70000"/>
            </a:blip>
            <a:srcRect/>
            <a:tile tx="0" ty="0" sx="100000" sy="100000" flip="none" algn="tl"/>
          </a:blipFill>
          <a:ln w="9525">
            <a:noFill/>
            <a:miter lim="800000"/>
            <a:headEnd/>
            <a:tailEnd/>
          </a:ln>
        </p:spPr>
        <p:txBody>
          <a:bodyPr>
            <a:spAutoFit/>
          </a:bodyPr>
          <a:lstStyle/>
          <a:p>
            <a:pPr algn="ctr" eaLnBrk="1" hangingPunct="1">
              <a:defRPr/>
            </a:pPr>
            <a:r>
              <a:rPr lang="it-IT" b="1" dirty="0">
                <a:latin typeface="+mj-lt"/>
              </a:rPr>
              <a:t>Le magliette dell'Italia e dell'Europa</a:t>
            </a:r>
            <a:r>
              <a:rPr lang="it-IT" dirty="0">
                <a:latin typeface="+mj-lt"/>
              </a:rPr>
              <a:t>: </a:t>
            </a:r>
          </a:p>
          <a:p>
            <a:pPr algn="ctr" eaLnBrk="1" hangingPunct="1">
              <a:defRPr/>
            </a:pPr>
            <a:r>
              <a:rPr lang="it-IT" dirty="0">
                <a:latin typeface="+mj-lt"/>
              </a:rPr>
              <a:t>ad indicare che ci identifichiamo nel nostro paese, ma siamo aperti al mondo.</a:t>
            </a:r>
          </a:p>
        </p:txBody>
      </p:sp>
      <p:sp>
        <p:nvSpPr>
          <p:cNvPr id="5126"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019CC3-4608-42A1-B38C-766A2189F78B}" type="slidenum">
              <a:rPr lang="it-IT" altLang="it-IT" sz="1200">
                <a:solidFill>
                  <a:srgbClr val="898989"/>
                </a:solidFill>
              </a:rPr>
              <a:pPr>
                <a:spcBef>
                  <a:spcPct val="0"/>
                </a:spcBef>
                <a:buFontTx/>
                <a:buNone/>
              </a:pPr>
              <a:t>2</a:t>
            </a:fld>
            <a:endParaRPr lang="it-IT" altLang="it-IT" sz="1200">
              <a:solidFill>
                <a:srgbClr val="898989"/>
              </a:solidFill>
            </a:endParaRPr>
          </a:p>
        </p:txBody>
      </p:sp>
      <p:sp>
        <p:nvSpPr>
          <p:cNvPr id="8" name="Segnaposto piè di pagina 7"/>
          <p:cNvSpPr>
            <a:spLocks noGrp="1"/>
          </p:cNvSpPr>
          <p:nvPr>
            <p:ph type="ftr" sz="quarter" idx="11"/>
          </p:nvPr>
        </p:nvSpPr>
        <p:spPr/>
        <p:txBody>
          <a:bodyPr/>
          <a:lstStyle/>
          <a:p>
            <a:pPr>
              <a:defRPr/>
            </a:pPr>
            <a:r>
              <a:rPr lang="it-IT"/>
              <a:t>Istituto Comprensivo di Avigliana</a:t>
            </a:r>
          </a:p>
        </p:txBody>
      </p:sp>
      <p:sp>
        <p:nvSpPr>
          <p:cNvPr id="11" name="Rectangle 10"/>
          <p:cNvSpPr>
            <a:spLocks noChangeArrowheads="1"/>
          </p:cNvSpPr>
          <p:nvPr/>
        </p:nvSpPr>
        <p:spPr bwMode="auto">
          <a:xfrm>
            <a:off x="2916238" y="4868863"/>
            <a:ext cx="3240087" cy="1477962"/>
          </a:xfrm>
          <a:prstGeom prst="rect">
            <a:avLst/>
          </a:prstGeom>
          <a:blipFill dpi="0" rotWithShape="1">
            <a:blip r:embed="rId2" cstate="print">
              <a:alphaModFix amt="7000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a:t>La firma autografa </a:t>
            </a:r>
          </a:p>
          <a:p>
            <a:pPr algn="ctr" eaLnBrk="1" hangingPunct="1">
              <a:spcBef>
                <a:spcPct val="0"/>
              </a:spcBef>
              <a:buFontTx/>
              <a:buNone/>
            </a:pPr>
            <a:r>
              <a:rPr lang="it-IT" altLang="it-IT" sz="1800" b="1"/>
              <a:t>di Defendente Ferrari: </a:t>
            </a:r>
          </a:p>
          <a:p>
            <a:pPr algn="ctr" eaLnBrk="1" hangingPunct="1">
              <a:spcBef>
                <a:spcPct val="0"/>
              </a:spcBef>
              <a:buFontTx/>
              <a:buNone/>
            </a:pPr>
            <a:r>
              <a:rPr lang="it-IT" altLang="it-IT" sz="1800"/>
              <a:t>ad indicare un pregresso della </a:t>
            </a:r>
          </a:p>
          <a:p>
            <a:pPr algn="ctr" eaLnBrk="1" hangingPunct="1">
              <a:spcBef>
                <a:spcPct val="0"/>
              </a:spcBef>
              <a:buFontTx/>
              <a:buNone/>
            </a:pPr>
            <a:r>
              <a:rPr lang="it-IT" altLang="it-IT" sz="1800"/>
              <a:t>Scuola Secondaria che diventa patrimonio dell’Istituto</a:t>
            </a:r>
          </a:p>
        </p:txBody>
      </p:sp>
      <p:cxnSp>
        <p:nvCxnSpPr>
          <p:cNvPr id="14" name="Connettore 2 13"/>
          <p:cNvCxnSpPr>
            <a:endCxn id="41994" idx="2"/>
          </p:cNvCxnSpPr>
          <p:nvPr/>
        </p:nvCxnSpPr>
        <p:spPr>
          <a:xfrm rot="10800000">
            <a:off x="1925638" y="2301875"/>
            <a:ext cx="1317625" cy="658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Connettore 2 15"/>
          <p:cNvCxnSpPr>
            <a:endCxn id="41992" idx="2"/>
          </p:cNvCxnSpPr>
          <p:nvPr/>
        </p:nvCxnSpPr>
        <p:spPr>
          <a:xfrm flipV="1">
            <a:off x="5870575" y="2109788"/>
            <a:ext cx="1511300" cy="850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a:endCxn id="41995" idx="3"/>
          </p:cNvCxnSpPr>
          <p:nvPr/>
        </p:nvCxnSpPr>
        <p:spPr>
          <a:xfrm rot="10800000" flipV="1">
            <a:off x="2806700" y="2960688"/>
            <a:ext cx="436563" cy="901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ttore 2 20"/>
          <p:cNvCxnSpPr>
            <a:endCxn id="41996" idx="1"/>
          </p:cNvCxnSpPr>
          <p:nvPr/>
        </p:nvCxnSpPr>
        <p:spPr>
          <a:xfrm>
            <a:off x="5870575" y="2960688"/>
            <a:ext cx="481013" cy="7445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ttore 2 22"/>
          <p:cNvCxnSpPr>
            <a:endCxn id="11" idx="0"/>
          </p:cNvCxnSpPr>
          <p:nvPr/>
        </p:nvCxnSpPr>
        <p:spPr>
          <a:xfrm rot="5400000">
            <a:off x="4222751" y="4533900"/>
            <a:ext cx="647700" cy="222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134" name="Immagine 14" descr="logoICAvigliana_definitivo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43263" y="1700213"/>
            <a:ext cx="2627312"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to="" calcmode="lin" valueType="num">
                                      <p:cBhvr>
                                        <p:cTn id="7" dur="1" fill="hold"/>
                                        <p:tgtEl>
                                          <p:spTgt spid="4199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995"/>
                                        </p:tgtEl>
                                        <p:attrNameLst>
                                          <p:attrName>style.visibility</p:attrName>
                                        </p:attrNameLst>
                                      </p:cBhvr>
                                      <p:to>
                                        <p:strVal val="visible"/>
                                      </p:to>
                                    </p:set>
                                    <p:anim to="" calcmode="lin" valueType="num">
                                      <p:cBhvr>
                                        <p:cTn id="12" dur="1" fill="hold"/>
                                        <p:tgtEl>
                                          <p:spTgt spid="4199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992"/>
                                        </p:tgtEl>
                                        <p:attrNameLst>
                                          <p:attrName>style.visibility</p:attrName>
                                        </p:attrNameLst>
                                      </p:cBhvr>
                                      <p:to>
                                        <p:strVal val="visible"/>
                                      </p:to>
                                    </p:set>
                                    <p:anim to="" calcmode="lin" valueType="num">
                                      <p:cBhvr>
                                        <p:cTn id="17" dur="1" fill="hold"/>
                                        <p:tgtEl>
                                          <p:spTgt spid="4199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1996"/>
                                        </p:tgtEl>
                                        <p:attrNameLst>
                                          <p:attrName>style.visibility</p:attrName>
                                        </p:attrNameLst>
                                      </p:cBhvr>
                                      <p:to>
                                        <p:strVal val="visible"/>
                                      </p:to>
                                    </p:set>
                                    <p:anim to="" calcmode="lin" valueType="num">
                                      <p:cBhvr>
                                        <p:cTn id="22" dur="1" fill="hold"/>
                                        <p:tgtEl>
                                          <p:spTgt spid="4199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4" grpId="0" animBg="1"/>
      <p:bldP spid="41995" grpId="0" animBg="1"/>
      <p:bldP spid="41996"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468313" y="2816225"/>
            <a:ext cx="8351837" cy="237013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marL="342900" indent="-342900" algn="just" eaLnBrk="1" hangingPunct="1">
              <a:spcBef>
                <a:spcPct val="50000"/>
              </a:spcBef>
              <a:defRPr/>
            </a:pPr>
            <a:r>
              <a:rPr lang="it-IT" sz="2000" dirty="0">
                <a:latin typeface="Arial" charset="0"/>
              </a:rPr>
              <a:t>     </a:t>
            </a:r>
          </a:p>
          <a:p>
            <a:pPr marL="342900" indent="-342900" algn="just" eaLnBrk="1" hangingPunct="1">
              <a:spcBef>
                <a:spcPct val="50000"/>
              </a:spcBef>
              <a:defRPr/>
            </a:pPr>
            <a:r>
              <a:rPr lang="it-IT" sz="2000" dirty="0">
                <a:latin typeface="Arial" charset="0"/>
              </a:rPr>
              <a:t>     Nel caso le richieste di iscrizione ad un determinato plesso risultassero superiori al numero di posti disponibili, </a:t>
            </a:r>
            <a:r>
              <a:rPr lang="it-IT" sz="2000" b="1" dirty="0">
                <a:latin typeface="Arial" charset="0"/>
              </a:rPr>
              <a:t>l’Istituzione Scolastica provvederà a stilare una graduatoria di aventi diritto utilizzando i criteri di ammissione deliberati dal Consiglio d’Istituto </a:t>
            </a:r>
            <a:r>
              <a:rPr lang="it-IT" sz="2000" b="1">
                <a:latin typeface="Arial" charset="0"/>
              </a:rPr>
              <a:t>il </a:t>
            </a:r>
            <a:r>
              <a:rPr lang="it-IT" sz="2000" b="1" smtClean="0">
                <a:latin typeface="Arial" charset="0"/>
              </a:rPr>
              <a:t>16 </a:t>
            </a:r>
            <a:r>
              <a:rPr lang="it-IT" sz="2000" b="1">
                <a:latin typeface="Arial" charset="0"/>
              </a:rPr>
              <a:t>dicembre </a:t>
            </a:r>
            <a:r>
              <a:rPr lang="it-IT" sz="2000" b="1" smtClean="0">
                <a:latin typeface="Arial" charset="0"/>
              </a:rPr>
              <a:t>2020</a:t>
            </a:r>
            <a:r>
              <a:rPr lang="it-IT" sz="2000" smtClean="0">
                <a:latin typeface="Arial" charset="0"/>
              </a:rPr>
              <a:t>.</a:t>
            </a:r>
            <a:endParaRPr lang="it-IT" sz="2000" dirty="0">
              <a:latin typeface="Arial" charset="0"/>
            </a:endParaRPr>
          </a:p>
          <a:p>
            <a:pPr eaLnBrk="1" hangingPunct="1">
              <a:defRPr/>
            </a:pPr>
            <a:endParaRPr lang="it-IT" b="1" dirty="0">
              <a:latin typeface="Arial" charset="0"/>
            </a:endParaRPr>
          </a:p>
        </p:txBody>
      </p:sp>
      <p:sp>
        <p:nvSpPr>
          <p:cNvPr id="21512"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2BB4E2-86BA-4202-906A-9658530B8F44}" type="slidenum">
              <a:rPr lang="it-IT" altLang="it-IT" sz="1200">
                <a:solidFill>
                  <a:srgbClr val="898989"/>
                </a:solidFill>
              </a:rPr>
              <a:pPr>
                <a:spcBef>
                  <a:spcPct val="0"/>
                </a:spcBef>
                <a:buFontTx/>
                <a:buNone/>
              </a:pPr>
              <a:t>20</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1514"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3908762"/>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r>
              <a:rPr lang="it-IT" sz="2000" b="1" dirty="0">
                <a:latin typeface="+mn-lt"/>
              </a:rPr>
              <a:t>CRITERI di PRECEDENZA all’AMMISSIONE alla FREQUENZA SCUOLA  PRIMARIA</a:t>
            </a:r>
            <a:endParaRPr lang="it-IT" sz="1400" dirty="0">
              <a:latin typeface="+mn-lt"/>
            </a:endParaRPr>
          </a:p>
          <a:p>
            <a:pPr eaLnBrk="1" hangingPunct="1">
              <a:defRPr/>
            </a:pPr>
            <a:endParaRPr lang="it-IT" sz="2000" b="1" dirty="0">
              <a:latin typeface="+mn-lt"/>
            </a:endParaRPr>
          </a:p>
          <a:p>
            <a:pPr marL="342900" indent="-342900" eaLnBrk="1" hangingPunct="1">
              <a:buFont typeface="+mj-lt"/>
              <a:buAutoNum type="arabicPeriod"/>
              <a:defRPr/>
            </a:pPr>
            <a:r>
              <a:rPr lang="it-IT" sz="2400" dirty="0">
                <a:latin typeface="+mn-lt"/>
              </a:rPr>
              <a:t>Alunni non ammessi alla classe successiva</a:t>
            </a:r>
          </a:p>
          <a:p>
            <a:pPr marL="342900" indent="-342900" eaLnBrk="1" hangingPunct="1">
              <a:buFont typeface="+mj-lt"/>
              <a:buAutoNum type="arabicPeriod"/>
              <a:defRPr/>
            </a:pPr>
            <a:r>
              <a:rPr lang="it-IT" sz="2400" dirty="0">
                <a:latin typeface="+mn-lt"/>
              </a:rPr>
              <a:t>Domanda di iscrizione presentata entro il termine </a:t>
            </a:r>
            <a:r>
              <a:rPr lang="it-IT" sz="1600" dirty="0">
                <a:latin typeface="+mn-lt"/>
              </a:rPr>
              <a:t>(riferimento Circolare Ministeriale sulle iscrizioni)</a:t>
            </a:r>
            <a:endParaRPr lang="it-IT" sz="2400" dirty="0">
              <a:latin typeface="+mn-lt"/>
            </a:endParaRPr>
          </a:p>
          <a:p>
            <a:pPr marL="342900" indent="-342900" eaLnBrk="1" hangingPunct="1">
              <a:buFont typeface="+mj-lt"/>
              <a:buAutoNum type="arabicPeriod"/>
              <a:defRPr/>
            </a:pPr>
            <a:r>
              <a:rPr lang="it-IT" sz="2400" dirty="0">
                <a:latin typeface="+mn-lt"/>
              </a:rPr>
              <a:t>Alunno HC residente</a:t>
            </a:r>
          </a:p>
          <a:p>
            <a:pPr marL="342900" indent="-342900" eaLnBrk="1" hangingPunct="1">
              <a:buFont typeface="+mj-lt"/>
              <a:buAutoNum type="arabicPeriod"/>
              <a:defRPr/>
            </a:pPr>
            <a:r>
              <a:rPr lang="it-IT" sz="2400" dirty="0">
                <a:latin typeface="+mn-lt"/>
              </a:rPr>
              <a:t>Residenza</a:t>
            </a:r>
          </a:p>
          <a:p>
            <a:pPr marL="342900" indent="-342900" eaLnBrk="1" hangingPunct="1">
              <a:buFont typeface="+mj-lt"/>
              <a:buAutoNum type="arabicPeriod"/>
              <a:defRPr/>
            </a:pPr>
            <a:r>
              <a:rPr lang="it-IT" sz="2400" dirty="0">
                <a:latin typeface="+mn-lt"/>
              </a:rPr>
              <a:t>Data di riferimento per la verifica della residenza: </a:t>
            </a:r>
            <a:r>
              <a:rPr lang="it-IT" sz="2000" b="1" dirty="0" smtClean="0">
                <a:effectLst>
                  <a:outerShdw blurRad="38100" dist="38100" dir="2700000" algn="tl">
                    <a:srgbClr val="000000">
                      <a:alpha val="43137"/>
                    </a:srgbClr>
                  </a:outerShdw>
                </a:effectLst>
                <a:latin typeface="+mn-lt"/>
              </a:rPr>
              <a:t>25 </a:t>
            </a:r>
            <a:r>
              <a:rPr lang="it-IT" sz="2000" b="1" dirty="0">
                <a:effectLst>
                  <a:outerShdw blurRad="38100" dist="38100" dir="2700000" algn="tl">
                    <a:srgbClr val="000000">
                      <a:alpha val="43137"/>
                    </a:srgbClr>
                  </a:outerShdw>
                </a:effectLst>
                <a:latin typeface="+mn-lt"/>
              </a:rPr>
              <a:t>gennaio </a:t>
            </a:r>
            <a:r>
              <a:rPr lang="it-IT" sz="2000" b="1" dirty="0" smtClean="0">
                <a:effectLst>
                  <a:outerShdw blurRad="38100" dist="38100" dir="2700000" algn="tl">
                    <a:srgbClr val="000000">
                      <a:alpha val="43137"/>
                    </a:srgbClr>
                  </a:outerShdw>
                </a:effectLst>
                <a:latin typeface="+mn-lt"/>
              </a:rPr>
              <a:t>2021</a:t>
            </a:r>
            <a:endParaRPr lang="it-IT" sz="2000" b="1" dirty="0">
              <a:effectLst>
                <a:outerShdw blurRad="38100" dist="38100" dir="2700000" algn="tl">
                  <a:srgbClr val="000000">
                    <a:alpha val="43137"/>
                  </a:srgbClr>
                </a:outerShdw>
              </a:effectLst>
              <a:latin typeface="+mn-lt"/>
            </a:endParaRPr>
          </a:p>
          <a:p>
            <a:pPr marL="342900" indent="-342900" eaLnBrk="1" hangingPunct="1">
              <a:buFont typeface="+mj-lt"/>
              <a:buAutoNum type="arabicPeriod"/>
              <a:defRPr/>
            </a:pPr>
            <a:r>
              <a:rPr lang="it-IT" sz="2400" dirty="0">
                <a:latin typeface="+mn-lt"/>
              </a:rPr>
              <a:t>Fratelli frequentanti lo stesso Plesso</a:t>
            </a:r>
          </a:p>
          <a:p>
            <a:pPr marL="342900" indent="-342900" eaLnBrk="1" hangingPunct="1">
              <a:buFont typeface="+mj-lt"/>
              <a:buAutoNum type="arabicPeriod"/>
              <a:defRPr/>
            </a:pPr>
            <a:r>
              <a:rPr lang="it-IT" sz="2400" dirty="0">
                <a:latin typeface="+mn-lt"/>
              </a:rPr>
              <a:t>“Stradario” rispetto al Plesso – ALLEGATO 1</a:t>
            </a:r>
          </a:p>
          <a:p>
            <a:pPr marL="342900" indent="-342900" eaLnBrk="1" hangingPunct="1">
              <a:buFont typeface="+mj-lt"/>
              <a:buAutoNum type="arabicPeriod"/>
              <a:defRPr/>
            </a:pPr>
            <a:r>
              <a:rPr lang="it-IT" sz="2400" dirty="0">
                <a:latin typeface="+mn-lt"/>
              </a:rPr>
              <a:t>Fratelli frequentanti una scuola viciniore – ALLEGATO 2</a:t>
            </a:r>
          </a:p>
        </p:txBody>
      </p:sp>
      <p:sp>
        <p:nvSpPr>
          <p:cNvPr id="22536"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0AB2BC-3ADE-4266-96A4-2627B434D913}" type="slidenum">
              <a:rPr lang="it-IT" altLang="it-IT" sz="1200">
                <a:solidFill>
                  <a:srgbClr val="898989"/>
                </a:solidFill>
              </a:rPr>
              <a:pPr>
                <a:spcBef>
                  <a:spcPct val="0"/>
                </a:spcBef>
                <a:buFontTx/>
                <a:buNone/>
              </a:pPr>
              <a:t>21</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2538"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3785652"/>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endParaRPr lang="it-IT" sz="2000" b="1" dirty="0">
              <a:latin typeface="+mn-lt"/>
            </a:endParaRPr>
          </a:p>
          <a:p>
            <a:pPr eaLnBrk="1" hangingPunct="1">
              <a:defRPr/>
            </a:pPr>
            <a:r>
              <a:rPr lang="it-IT" sz="2000" b="1" dirty="0">
                <a:latin typeface="+mn-lt"/>
              </a:rPr>
              <a:t>CRITERI di PRECEDENZA all’AMMISSIONE alla FREQUENZA SCUOLA  PRIMARIA</a:t>
            </a:r>
            <a:endParaRPr lang="it-IT" sz="1400" dirty="0">
              <a:latin typeface="+mn-lt"/>
            </a:endParaRPr>
          </a:p>
          <a:p>
            <a:pPr eaLnBrk="1" hangingPunct="1">
              <a:defRPr/>
            </a:pPr>
            <a:endParaRPr lang="it-IT" sz="2000" b="1" dirty="0">
              <a:latin typeface="+mn-lt"/>
            </a:endParaRPr>
          </a:p>
          <a:p>
            <a:pPr marL="457200" indent="-457200" eaLnBrk="1" hangingPunct="1">
              <a:buFont typeface="+mj-lt"/>
              <a:buAutoNum type="arabicPeriod" startAt="9"/>
              <a:defRPr/>
            </a:pPr>
            <a:r>
              <a:rPr lang="it-IT" sz="2000" dirty="0">
                <a:latin typeface="+mn-lt"/>
              </a:rPr>
              <a:t>Situazione familiare di grave difficoltà certificata:</a:t>
            </a:r>
          </a:p>
          <a:p>
            <a:pPr eaLnBrk="1" hangingPunct="1">
              <a:defRPr/>
            </a:pPr>
            <a:r>
              <a:rPr lang="it-IT" sz="2000" dirty="0">
                <a:latin typeface="+mn-lt"/>
              </a:rPr>
              <a:t>	(i punti da “a” a “e” sono in ordine di priorità)</a:t>
            </a:r>
          </a:p>
          <a:p>
            <a:pPr marL="914400" lvl="1" indent="-457200" eaLnBrk="1" hangingPunct="1">
              <a:buFont typeface="+mj-lt"/>
              <a:buAutoNum type="alphaLcParenR"/>
              <a:defRPr/>
            </a:pPr>
            <a:r>
              <a:rPr lang="it-IT" sz="2000" dirty="0">
                <a:latin typeface="+mn-lt"/>
              </a:rPr>
              <a:t>Alunni che vivono stabilmente con un solo genitore senza nessun altro adulto nel nucleo familiare </a:t>
            </a:r>
            <a:r>
              <a:rPr lang="it-IT" sz="1600" dirty="0">
                <a:latin typeface="+mn-lt"/>
              </a:rPr>
              <a:t>(verificabile con lo stato di famiglia - orfani, ragazze madri – casi di separazione)</a:t>
            </a:r>
            <a:r>
              <a:rPr lang="it-IT" sz="2000" dirty="0">
                <a:latin typeface="+mn-lt"/>
              </a:rPr>
              <a:t> o casi sociali</a:t>
            </a:r>
          </a:p>
          <a:p>
            <a:pPr marL="914400" lvl="1" indent="-457200" eaLnBrk="1" hangingPunct="1">
              <a:buFont typeface="+mj-lt"/>
              <a:buAutoNum type="alphaLcParenR"/>
              <a:defRPr/>
            </a:pPr>
            <a:r>
              <a:rPr lang="it-IT" sz="2000" dirty="0">
                <a:latin typeface="+mn-lt"/>
              </a:rPr>
              <a:t>Alunni con un genitore portatore di handicap</a:t>
            </a:r>
          </a:p>
          <a:p>
            <a:pPr marL="914400" lvl="1" indent="-457200" eaLnBrk="1" hangingPunct="1">
              <a:buFont typeface="+mj-lt"/>
              <a:buAutoNum type="alphaLcParenR"/>
              <a:defRPr/>
            </a:pPr>
            <a:r>
              <a:rPr lang="it-IT" sz="2000" dirty="0">
                <a:latin typeface="+mn-lt"/>
              </a:rPr>
              <a:t>Alunni con un genitore con invalidità o grave malattia certificata</a:t>
            </a:r>
          </a:p>
          <a:p>
            <a:pPr marL="914400" lvl="1" indent="-457200" eaLnBrk="1" hangingPunct="1">
              <a:buFont typeface="+mj-lt"/>
              <a:buAutoNum type="alphaLcParenR"/>
              <a:defRPr/>
            </a:pPr>
            <a:r>
              <a:rPr lang="it-IT" sz="2000" dirty="0">
                <a:latin typeface="+mn-lt"/>
              </a:rPr>
              <a:t>Alunni con fratelli in situazione di handicap</a:t>
            </a:r>
          </a:p>
          <a:p>
            <a:pPr marL="914400" lvl="1" indent="-457200" eaLnBrk="1" hangingPunct="1">
              <a:buFont typeface="+mj-lt"/>
              <a:buAutoNum type="alphaLcParenR"/>
              <a:defRPr/>
            </a:pPr>
            <a:r>
              <a:rPr lang="it-IT" sz="2000" dirty="0">
                <a:latin typeface="+mn-lt"/>
              </a:rPr>
              <a:t>Alunni con fratelli con invalidità certificata</a:t>
            </a:r>
          </a:p>
        </p:txBody>
      </p:sp>
      <p:sp>
        <p:nvSpPr>
          <p:cNvPr id="23560"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7A5E8F-2C79-4D85-A71A-0570E26DAE20}" type="slidenum">
              <a:rPr lang="it-IT" altLang="it-IT" sz="1200">
                <a:solidFill>
                  <a:srgbClr val="898989"/>
                </a:solidFill>
              </a:rPr>
              <a:pPr>
                <a:spcBef>
                  <a:spcPct val="0"/>
                </a:spcBef>
                <a:buFontTx/>
                <a:buNone/>
              </a:pPr>
              <a:t>22</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3562"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asellaDiTesto 5"/>
          <p:cNvSpPr txBox="1">
            <a:spLocks noChangeArrowheads="1"/>
          </p:cNvSpPr>
          <p:nvPr/>
        </p:nvSpPr>
        <p:spPr bwMode="auto">
          <a:xfrm>
            <a:off x="2357438" y="708025"/>
            <a:ext cx="6429375" cy="120015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2400" b="1" dirty="0">
                <a:latin typeface="Tempus Sans ITC" pitchFamily="82" charset="0"/>
              </a:rPr>
              <a:t>Cosa accade se non viene assegnato un numero di classi adeguato all’accoglienza di tutti coloro che hanno scelto un determinato plesso?</a:t>
            </a:r>
          </a:p>
        </p:txBody>
      </p:sp>
      <p:sp>
        <p:nvSpPr>
          <p:cNvPr id="45062" name="Text Box 6"/>
          <p:cNvSpPr txBox="1">
            <a:spLocks noChangeArrowheads="1"/>
          </p:cNvSpPr>
          <p:nvPr/>
        </p:nvSpPr>
        <p:spPr bwMode="auto">
          <a:xfrm>
            <a:off x="323850" y="2349500"/>
            <a:ext cx="8496300" cy="446276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eaLnBrk="1" hangingPunct="1">
              <a:defRPr/>
            </a:pPr>
            <a:endParaRPr lang="it-IT" sz="2000" b="1" dirty="0">
              <a:latin typeface="+mn-lt"/>
            </a:endParaRPr>
          </a:p>
          <a:p>
            <a:pPr eaLnBrk="1" hangingPunct="1">
              <a:defRPr/>
            </a:pPr>
            <a:r>
              <a:rPr lang="it-IT" sz="2000" b="1" dirty="0">
                <a:latin typeface="+mn-lt"/>
              </a:rPr>
              <a:t>CRITERI di PRECEDENZA all’AMMISSIONE alla FREQUENZA SCUOLA  PRIMARIA</a:t>
            </a:r>
          </a:p>
          <a:p>
            <a:pPr eaLnBrk="1" hangingPunct="1">
              <a:defRPr/>
            </a:pPr>
            <a:endParaRPr lang="it-IT" sz="2000" b="1" dirty="0">
              <a:latin typeface="+mn-lt"/>
            </a:endParaRPr>
          </a:p>
          <a:p>
            <a:pPr marL="457200" indent="-457200" eaLnBrk="1" hangingPunct="1">
              <a:buFont typeface="+mj-lt"/>
              <a:buAutoNum type="arabicPeriod" startAt="10"/>
              <a:defRPr/>
            </a:pPr>
            <a:r>
              <a:rPr lang="it-IT" sz="2000" dirty="0">
                <a:latin typeface="+mn-lt"/>
              </a:rPr>
              <a:t>Alunni che abbiano frequentato una Scuola dell’Infanzia che ha	    implementato il Progetto Continuità con la Scuola di destinazione</a:t>
            </a:r>
          </a:p>
          <a:p>
            <a:pPr marL="342900" indent="-342900" eaLnBrk="1" hangingPunct="1">
              <a:buFont typeface="+mj-lt"/>
              <a:buAutoNum type="arabicPeriod" startAt="10"/>
              <a:defRPr/>
            </a:pPr>
            <a:r>
              <a:rPr lang="it-IT" sz="2000" dirty="0">
                <a:latin typeface="+mn-lt"/>
              </a:rPr>
              <a:t>Alunni con entrambi i genitori che lavorano </a:t>
            </a:r>
          </a:p>
          <a:p>
            <a:pPr marL="342900" indent="-342900" eaLnBrk="1" hangingPunct="1">
              <a:buFont typeface="+mj-lt"/>
              <a:buAutoNum type="arabicPeriod" startAt="10"/>
              <a:defRPr/>
            </a:pPr>
            <a:r>
              <a:rPr lang="it-IT" sz="2000" dirty="0">
                <a:latin typeface="+mn-lt"/>
              </a:rPr>
              <a:t>Alunni con entrambi i genitori disoccupati</a:t>
            </a:r>
          </a:p>
          <a:p>
            <a:pPr marL="342900" indent="-342900" eaLnBrk="1" hangingPunct="1">
              <a:buFont typeface="+mj-lt"/>
              <a:buAutoNum type="arabicPeriod" startAt="10"/>
              <a:defRPr/>
            </a:pPr>
            <a:r>
              <a:rPr lang="it-IT" sz="2000" dirty="0">
                <a:latin typeface="+mn-lt"/>
              </a:rPr>
              <a:t>Esigenze di avvicinamento alla sede di lavoro dei genitori</a:t>
            </a:r>
          </a:p>
          <a:p>
            <a:pPr marL="342900" indent="-342900" eaLnBrk="1" hangingPunct="1">
              <a:buFont typeface="+mj-lt"/>
              <a:buAutoNum type="arabicPeriod" startAt="10"/>
              <a:defRPr/>
            </a:pPr>
            <a:r>
              <a:rPr lang="it-IT" sz="2000" dirty="0">
                <a:latin typeface="+mn-lt"/>
              </a:rPr>
              <a:t>Esigenze di avvicinamento alla sede di abitazione dei nonni</a:t>
            </a:r>
          </a:p>
          <a:p>
            <a:pPr marL="342900" indent="-342900" eaLnBrk="1" hangingPunct="1">
              <a:buFont typeface="+mj-lt"/>
              <a:buAutoNum type="arabicPeriod" startAt="10"/>
              <a:defRPr/>
            </a:pPr>
            <a:r>
              <a:rPr lang="it-IT" sz="2000" dirty="0">
                <a:latin typeface="+mn-lt"/>
              </a:rPr>
              <a:t>Alunni appartenenti a famiglia numerosa </a:t>
            </a:r>
            <a:r>
              <a:rPr lang="it-IT" sz="1400" dirty="0">
                <a:latin typeface="+mn-lt"/>
              </a:rPr>
              <a:t>(almeno 3 figli inferiori a 16 anni oltre all’alunno/a da iscrivere)</a:t>
            </a:r>
          </a:p>
          <a:p>
            <a:pPr marL="342900" indent="-342900" eaLnBrk="1" hangingPunct="1">
              <a:buFont typeface="+mj-lt"/>
              <a:buAutoNum type="arabicPeriod" startAt="10"/>
              <a:defRPr/>
            </a:pPr>
            <a:r>
              <a:rPr lang="it-IT" sz="2000" dirty="0">
                <a:latin typeface="+mn-lt"/>
              </a:rPr>
              <a:t>A parità di punteggio si procederà a pubblico sorteggio </a:t>
            </a:r>
            <a:r>
              <a:rPr lang="it-IT" sz="1400" dirty="0">
                <a:latin typeface="+mn-lt"/>
              </a:rPr>
              <a:t>(potranno prendere parte al sorteggio tutti i genitori che hanno un figlio coinvolto)</a:t>
            </a:r>
            <a:endParaRPr lang="it-IT" sz="1200" dirty="0">
              <a:latin typeface="+mn-lt"/>
            </a:endParaRPr>
          </a:p>
          <a:p>
            <a:pPr eaLnBrk="1" hangingPunct="1">
              <a:defRPr/>
            </a:pPr>
            <a:endParaRPr lang="it-IT" dirty="0"/>
          </a:p>
          <a:p>
            <a:pPr eaLnBrk="1" hangingPunct="1">
              <a:defRPr/>
            </a:pPr>
            <a:endParaRPr lang="it-IT" sz="2000" b="1" dirty="0">
              <a:latin typeface="+mn-lt"/>
            </a:endParaRPr>
          </a:p>
        </p:txBody>
      </p:sp>
      <p:sp>
        <p:nvSpPr>
          <p:cNvPr id="24584"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5FF089-BCF8-46F0-834D-97C15A6AAD96}" type="slidenum">
              <a:rPr lang="it-IT" altLang="it-IT" sz="1200">
                <a:solidFill>
                  <a:srgbClr val="898989"/>
                </a:solidFill>
              </a:rPr>
              <a:pPr>
                <a:spcBef>
                  <a:spcPct val="0"/>
                </a:spcBef>
                <a:buFontTx/>
                <a:buNone/>
              </a:pPr>
              <a:t>23</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4586"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539750" y="2420938"/>
            <a:ext cx="8135938" cy="2471737"/>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a:latin typeface="Calibri" pitchFamily="34" charset="0"/>
              </a:rPr>
              <a:t>24 ORE:</a:t>
            </a:r>
          </a:p>
          <a:p>
            <a:pPr algn="ctr" eaLnBrk="1" hangingPunct="1">
              <a:spcBef>
                <a:spcPct val="50000"/>
              </a:spcBef>
              <a:defRPr/>
            </a:pPr>
            <a:endParaRPr lang="it-IT">
              <a:latin typeface="Calibri" pitchFamily="34" charset="0"/>
            </a:endParaRPr>
          </a:p>
          <a:p>
            <a:pPr algn="ctr" eaLnBrk="1" hangingPunct="1">
              <a:spcBef>
                <a:spcPct val="50000"/>
              </a:spcBef>
              <a:defRPr/>
            </a:pPr>
            <a:r>
              <a:rPr lang="it-IT" sz="3200">
                <a:latin typeface="Calibri" pitchFamily="34" charset="0"/>
              </a:rPr>
              <a:t>6 giorni (per 4 ore)</a:t>
            </a:r>
          </a:p>
          <a:p>
            <a:pPr algn="ctr" eaLnBrk="1" hangingPunct="1">
              <a:spcBef>
                <a:spcPct val="50000"/>
              </a:spcBef>
              <a:defRPr/>
            </a:pPr>
            <a:endParaRPr lang="it-IT">
              <a:latin typeface="Calibri" pitchFamily="34" charset="0"/>
            </a:endParaRPr>
          </a:p>
        </p:txBody>
      </p:sp>
      <p:sp>
        <p:nvSpPr>
          <p:cNvPr id="25605"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5606"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75B806-63FB-4A40-8433-6B108D7DDBBB}" type="slidenum">
              <a:rPr lang="it-IT" altLang="it-IT" sz="1200">
                <a:solidFill>
                  <a:srgbClr val="898989"/>
                </a:solidFill>
              </a:rPr>
              <a:pPr>
                <a:spcBef>
                  <a:spcPct val="0"/>
                </a:spcBef>
                <a:buFontTx/>
                <a:buNone/>
              </a:pPr>
              <a:t>24</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5608"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to="" calcmode="lin" valueType="num">
                                      <p:cBhvr>
                                        <p:cTn id="7" dur="1" fill="hold"/>
                                        <p:tgtEl>
                                          <p:spTgt spid="204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539750" y="2420938"/>
            <a:ext cx="8135938" cy="28162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27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+ 3 pomeriggi)</a:t>
            </a:r>
          </a:p>
          <a:p>
            <a:pPr algn="ctr" eaLnBrk="1" hangingPunct="1">
              <a:spcBef>
                <a:spcPct val="50000"/>
              </a:spcBef>
              <a:defRPr/>
            </a:pPr>
            <a:endParaRPr lang="it-IT" sz="3200" dirty="0">
              <a:latin typeface="Calibri" pitchFamily="34" charset="0"/>
            </a:endParaRPr>
          </a:p>
        </p:txBody>
      </p:sp>
      <p:sp>
        <p:nvSpPr>
          <p:cNvPr id="26629"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0"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0EAC27-B68B-4220-AB6B-A101F5381BB5}" type="slidenum">
              <a:rPr lang="it-IT" altLang="it-IT" sz="1200">
                <a:solidFill>
                  <a:srgbClr val="898989"/>
                </a:solidFill>
              </a:rPr>
              <a:pPr>
                <a:spcBef>
                  <a:spcPct val="0"/>
                </a:spcBef>
                <a:buFontTx/>
                <a:buNone/>
              </a:pPr>
              <a:t>25</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6632"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to="" calcmode="lin" valueType="num">
                                      <p:cBhvr>
                                        <p:cTn id="7" dur="1" fill="hold"/>
                                        <p:tgtEl>
                                          <p:spTgt spid="215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539750" y="2420938"/>
            <a:ext cx="8135938" cy="27908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30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+ 3 pomeriggi)</a:t>
            </a:r>
          </a:p>
          <a:p>
            <a:pPr algn="ctr" eaLnBrk="1" hangingPunct="1">
              <a:spcBef>
                <a:spcPct val="50000"/>
              </a:spcBef>
              <a:defRPr/>
            </a:pPr>
            <a:endParaRPr lang="it-IT" sz="3200" dirty="0">
              <a:latin typeface="Calibri" pitchFamily="34" charset="0"/>
            </a:endParaRPr>
          </a:p>
        </p:txBody>
      </p:sp>
      <p:sp>
        <p:nvSpPr>
          <p:cNvPr id="27653"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7654"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475C00-0925-476C-ACD8-DC7D7F36C7B1}" type="slidenum">
              <a:rPr lang="it-IT" altLang="it-IT" sz="1200">
                <a:solidFill>
                  <a:srgbClr val="898989"/>
                </a:solidFill>
              </a:rPr>
              <a:pPr>
                <a:spcBef>
                  <a:spcPct val="0"/>
                </a:spcBef>
                <a:buFontTx/>
                <a:buNone/>
              </a:pPr>
              <a:t>26</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7656"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to="" calcmode="lin" valueType="num">
                                      <p:cBhvr>
                                        <p:cTn id="7" dur="1" fill="hold"/>
                                        <p:tgtEl>
                                          <p:spTgt spid="225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9750" y="2420938"/>
            <a:ext cx="8135938" cy="279082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spcBef>
                <a:spcPct val="50000"/>
              </a:spcBef>
              <a:defRPr/>
            </a:pPr>
            <a:r>
              <a:rPr lang="it-IT" sz="5400" b="1" u="sng" dirty="0">
                <a:latin typeface="Calibri" pitchFamily="34" charset="0"/>
              </a:rPr>
              <a:t>40 ORE:</a:t>
            </a:r>
          </a:p>
          <a:p>
            <a:pPr algn="ctr" eaLnBrk="1" hangingPunct="1">
              <a:spcBef>
                <a:spcPct val="50000"/>
              </a:spcBef>
              <a:defRPr/>
            </a:pPr>
            <a:endParaRPr lang="it-IT" dirty="0">
              <a:latin typeface="Calibri" pitchFamily="34" charset="0"/>
            </a:endParaRPr>
          </a:p>
          <a:p>
            <a:pPr algn="ctr" eaLnBrk="1" hangingPunct="1">
              <a:spcBef>
                <a:spcPct val="50000"/>
              </a:spcBef>
              <a:defRPr/>
            </a:pPr>
            <a:r>
              <a:rPr lang="it-IT" sz="3200" dirty="0">
                <a:latin typeface="Calibri" pitchFamily="34" charset="0"/>
              </a:rPr>
              <a:t>5 giorni (mattino + pomeriggio)</a:t>
            </a:r>
          </a:p>
          <a:p>
            <a:pPr algn="ctr" eaLnBrk="1" hangingPunct="1">
              <a:spcBef>
                <a:spcPct val="50000"/>
              </a:spcBef>
              <a:defRPr/>
            </a:pPr>
            <a:endParaRPr lang="it-IT" sz="3200" dirty="0">
              <a:latin typeface="Calibri" pitchFamily="34" charset="0"/>
            </a:endParaRPr>
          </a:p>
        </p:txBody>
      </p:sp>
      <p:sp>
        <p:nvSpPr>
          <p:cNvPr id="28677" name="AutoShape 6">
            <a:hlinkClick r:id="" action="ppaction://hlinkshowjump?jump=lastslideviewed" highlightClick="1"/>
          </p:cNvPr>
          <p:cNvSpPr>
            <a:spLocks noChangeArrowheads="1"/>
          </p:cNvSpPr>
          <p:nvPr/>
        </p:nvSpPr>
        <p:spPr bwMode="auto">
          <a:xfrm>
            <a:off x="7667625" y="5876925"/>
            <a:ext cx="792163" cy="647700"/>
          </a:xfrm>
          <a:prstGeom prst="actionButtonReturn">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8"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6118EB-2E1F-45F5-856C-34A54815EF6C}" type="slidenum">
              <a:rPr lang="it-IT" altLang="it-IT" sz="1200">
                <a:solidFill>
                  <a:srgbClr val="898989"/>
                </a:solidFill>
              </a:rPr>
              <a:pPr>
                <a:spcBef>
                  <a:spcPct val="0"/>
                </a:spcBef>
                <a:buFontTx/>
                <a:buNone/>
              </a:pPr>
              <a:t>27</a:t>
            </a:fld>
            <a:endParaRPr lang="it-IT" altLang="it-IT" sz="1200">
              <a:solidFill>
                <a:srgbClr val="898989"/>
              </a:solidFill>
            </a:endParaRPr>
          </a:p>
        </p:txBody>
      </p:sp>
      <p:sp>
        <p:nvSpPr>
          <p:cNvPr id="6" name="Segnaposto piè di pagina 5"/>
          <p:cNvSpPr>
            <a:spLocks noGrp="1"/>
          </p:cNvSpPr>
          <p:nvPr>
            <p:ph type="ftr" sz="quarter" idx="11"/>
          </p:nvPr>
        </p:nvSpPr>
        <p:spPr/>
        <p:txBody>
          <a:bodyPr/>
          <a:lstStyle/>
          <a:p>
            <a:pPr>
              <a:defRPr/>
            </a:pPr>
            <a:r>
              <a:rPr lang="it-IT"/>
              <a:t>Istituto Comprensivo di Avigliana</a:t>
            </a:r>
          </a:p>
        </p:txBody>
      </p:sp>
      <p:pic>
        <p:nvPicPr>
          <p:cNvPr id="28680" name="Immagine 6"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to="" calcmode="lin" valueType="num">
                                      <p:cBhvr>
                                        <p:cTn id="7" dur="1" fill="hold"/>
                                        <p:tgtEl>
                                          <p:spTgt spid="23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3C2AC832-31DC-4FFB-BF22-785787D2BD0C}"/>
              </a:ext>
            </a:extLst>
          </p:cNvPr>
          <p:cNvSpPr>
            <a:spLocks noGrp="1"/>
          </p:cNvSpPr>
          <p:nvPr>
            <p:ph type="ftr" sz="quarter" idx="11"/>
          </p:nvPr>
        </p:nvSpPr>
        <p:spPr/>
        <p:txBody>
          <a:bodyPr/>
          <a:lstStyle/>
          <a:p>
            <a:pPr>
              <a:defRPr/>
            </a:pPr>
            <a:r>
              <a:rPr lang="it-IT"/>
              <a:t>Istituto Comprensivo di Avigliana</a:t>
            </a:r>
          </a:p>
        </p:txBody>
      </p:sp>
      <p:sp>
        <p:nvSpPr>
          <p:cNvPr id="3" name="Segnaposto numero diapositiva 2">
            <a:extLst>
              <a:ext uri="{FF2B5EF4-FFF2-40B4-BE49-F238E27FC236}">
                <a16:creationId xmlns:a16="http://schemas.microsoft.com/office/drawing/2014/main" xmlns="" id="{E1ABDED7-5A9D-4012-A106-3E89E6C19888}"/>
              </a:ext>
            </a:extLst>
          </p:cNvPr>
          <p:cNvSpPr>
            <a:spLocks noGrp="1"/>
          </p:cNvSpPr>
          <p:nvPr>
            <p:ph type="sldNum" sz="quarter" idx="12"/>
          </p:nvPr>
        </p:nvSpPr>
        <p:spPr/>
        <p:txBody>
          <a:bodyPr/>
          <a:lstStyle/>
          <a:p>
            <a:pPr>
              <a:defRPr/>
            </a:pPr>
            <a:fld id="{34CC833C-3A27-4D8B-ACF5-252976863019}" type="slidenum">
              <a:rPr lang="it-IT" altLang="it-IT" smtClean="0"/>
              <a:pPr>
                <a:defRPr/>
              </a:pPr>
              <a:t>3</a:t>
            </a:fld>
            <a:endParaRPr lang="it-IT" altLang="it-IT"/>
          </a:p>
        </p:txBody>
      </p:sp>
      <p:sp>
        <p:nvSpPr>
          <p:cNvPr id="4" name="Rettangolo 3">
            <a:extLst>
              <a:ext uri="{FF2B5EF4-FFF2-40B4-BE49-F238E27FC236}">
                <a16:creationId xmlns:a16="http://schemas.microsoft.com/office/drawing/2014/main" xmlns="" id="{ED712212-259F-412D-8E9D-8850B2583366}"/>
              </a:ext>
            </a:extLst>
          </p:cNvPr>
          <p:cNvSpPr/>
          <p:nvPr/>
        </p:nvSpPr>
        <p:spPr>
          <a:xfrm>
            <a:off x="251520" y="697914"/>
            <a:ext cx="8712968" cy="5386090"/>
          </a:xfrm>
          <a:prstGeom prst="rect">
            <a:avLst/>
          </a:prstGeom>
        </p:spPr>
        <p:txBody>
          <a:bodyPr wrap="square">
            <a:spAutoFit/>
          </a:bodyPr>
          <a:lstStyle/>
          <a:p>
            <a:pPr algn="ctr"/>
            <a:r>
              <a:rPr lang="it-IT" sz="2400" b="1" dirty="0" smtClean="0"/>
              <a:t>VISION DELL’I.C</a:t>
            </a:r>
            <a:r>
              <a:rPr lang="it-IT" sz="1600" dirty="0" smtClean="0"/>
              <a:t>.</a:t>
            </a:r>
          </a:p>
          <a:p>
            <a:pPr algn="just"/>
            <a:r>
              <a:rPr lang="it-IT" sz="1600" dirty="0" smtClean="0"/>
              <a:t>Formare </a:t>
            </a:r>
            <a:r>
              <a:rPr lang="it-IT" sz="1600" dirty="0"/>
              <a:t>persone in grado di pensare ed agire autonomamente e responsabilmente all’interno della società, strutturando un progetto globale (PTOF) che, attraverso lo strumento giuridico dell’autonomia, coinvolga tutti i soggetti protagonisti del processo di crescita:</a:t>
            </a:r>
          </a:p>
          <a:p>
            <a:pPr algn="just"/>
            <a:r>
              <a:rPr lang="it-IT" sz="1600" dirty="0"/>
              <a:t>• lo studente</a:t>
            </a:r>
          </a:p>
          <a:p>
            <a:pPr algn="just"/>
            <a:r>
              <a:rPr lang="it-IT" sz="1600" dirty="0"/>
              <a:t>• la famiglia</a:t>
            </a:r>
          </a:p>
          <a:p>
            <a:pPr algn="just"/>
            <a:r>
              <a:rPr lang="it-IT" sz="1600" dirty="0"/>
              <a:t>• i docenti</a:t>
            </a:r>
          </a:p>
          <a:p>
            <a:pPr algn="just"/>
            <a:r>
              <a:rPr lang="it-IT" sz="1600" dirty="0"/>
              <a:t>• il territorio</a:t>
            </a:r>
          </a:p>
          <a:p>
            <a:pPr algn="just"/>
            <a:endParaRPr lang="it-IT" sz="1600" dirty="0"/>
          </a:p>
          <a:p>
            <a:pPr algn="just"/>
            <a:r>
              <a:rPr lang="it-IT" sz="1600" b="1" dirty="0"/>
              <a:t>Lo studente </a:t>
            </a:r>
            <a:r>
              <a:rPr lang="it-IT" sz="1600" dirty="0"/>
              <a:t>nella interezza della sua persona: soggettiva, cognitiva, relazionale, spirituale e professionale, quindi non solo destinatario di un servizio scolastico, ma parte in causa capace di partecipare attivamente alla realizzazione di se stesso, del proprio progetto di vita ed intervenire per migliorare la scuola e più in generale il proprio contesto di appartenenza</a:t>
            </a:r>
            <a:r>
              <a:rPr lang="it-IT" sz="1600" dirty="0" smtClean="0"/>
              <a:t>.</a:t>
            </a:r>
            <a:endParaRPr lang="it-IT" sz="1600" dirty="0"/>
          </a:p>
          <a:p>
            <a:pPr algn="just"/>
            <a:r>
              <a:rPr lang="it-IT" sz="1600" b="1" dirty="0"/>
              <a:t>La famiglia </a:t>
            </a:r>
            <a:r>
              <a:rPr lang="it-IT" sz="1600" dirty="0"/>
              <a:t>nell'espletare responsabilmente il suo ruolo, condividendo il patto educativo finalizzato al raggiungimento della maturità dei ragazzi</a:t>
            </a:r>
            <a:r>
              <a:rPr lang="it-IT" sz="1600" dirty="0" smtClean="0"/>
              <a:t>.</a:t>
            </a:r>
            <a:endParaRPr lang="it-IT" sz="1600" dirty="0"/>
          </a:p>
          <a:p>
            <a:pPr algn="just"/>
            <a:r>
              <a:rPr lang="it-IT" sz="1600" b="1" dirty="0"/>
              <a:t>I docenti </a:t>
            </a:r>
            <a:r>
              <a:rPr lang="it-IT" sz="1600" dirty="0"/>
              <a:t>nell'esercizio della loro professionalità, attivando un processo di apprendimento continuo, graduale, flessibile, centrato sullo sviluppo di abilità e competenze, in una continua riflessione sulle pratiche didattiche innovative e coinvolgenti</a:t>
            </a:r>
            <a:r>
              <a:rPr lang="it-IT" sz="1600" dirty="0" smtClean="0"/>
              <a:t>.</a:t>
            </a:r>
            <a:endParaRPr lang="it-IT" sz="1600" dirty="0"/>
          </a:p>
          <a:p>
            <a:pPr algn="just"/>
            <a:r>
              <a:rPr lang="it-IT" sz="1600" b="1" dirty="0"/>
              <a:t>Il territorio </a:t>
            </a:r>
            <a:r>
              <a:rPr lang="it-IT" sz="1600" dirty="0"/>
              <a:t>che, in un rapporto organico, attivo, funzionale e condiviso con le istituzioni e ampliato in una dimensione europea, viene inteso come contesto di appartenenza ricco di risorse e vincoli, da cogliere e da superare e con il quale interagire ed integrarsi.</a:t>
            </a:r>
          </a:p>
        </p:txBody>
      </p:sp>
    </p:spTree>
    <p:extLst>
      <p:ext uri="{BB962C8B-B14F-4D97-AF65-F5344CB8AC3E}">
        <p14:creationId xmlns:p14="http://schemas.microsoft.com/office/powerpoint/2010/main" xmlns="" val="10171194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xmlns="" id="{15565E2C-1DB3-4070-A19E-C6836D6C4499}"/>
              </a:ext>
            </a:extLst>
          </p:cNvPr>
          <p:cNvSpPr>
            <a:spLocks noGrp="1"/>
          </p:cNvSpPr>
          <p:nvPr>
            <p:ph type="ftr" sz="quarter" idx="11"/>
          </p:nvPr>
        </p:nvSpPr>
        <p:spPr/>
        <p:txBody>
          <a:bodyPr/>
          <a:lstStyle/>
          <a:p>
            <a:pPr>
              <a:defRPr/>
            </a:pPr>
            <a:r>
              <a:rPr lang="it-IT"/>
              <a:t>Istituto Comprensivo di Avigliana</a:t>
            </a:r>
          </a:p>
        </p:txBody>
      </p:sp>
      <p:sp>
        <p:nvSpPr>
          <p:cNvPr id="3" name="Segnaposto numero diapositiva 2">
            <a:extLst>
              <a:ext uri="{FF2B5EF4-FFF2-40B4-BE49-F238E27FC236}">
                <a16:creationId xmlns:a16="http://schemas.microsoft.com/office/drawing/2014/main" xmlns="" id="{F73B58C8-FBA2-4694-ADDA-91A9F01C15C4}"/>
              </a:ext>
            </a:extLst>
          </p:cNvPr>
          <p:cNvSpPr>
            <a:spLocks noGrp="1"/>
          </p:cNvSpPr>
          <p:nvPr>
            <p:ph type="sldNum" sz="quarter" idx="12"/>
          </p:nvPr>
        </p:nvSpPr>
        <p:spPr/>
        <p:txBody>
          <a:bodyPr/>
          <a:lstStyle/>
          <a:p>
            <a:pPr>
              <a:defRPr/>
            </a:pPr>
            <a:fld id="{34CC833C-3A27-4D8B-ACF5-252976863019}" type="slidenum">
              <a:rPr lang="it-IT" altLang="it-IT" smtClean="0"/>
              <a:pPr>
                <a:defRPr/>
              </a:pPr>
              <a:t>4</a:t>
            </a:fld>
            <a:endParaRPr lang="it-IT" altLang="it-IT"/>
          </a:p>
        </p:txBody>
      </p:sp>
      <p:sp>
        <p:nvSpPr>
          <p:cNvPr id="4" name="Rettangolo 3">
            <a:extLst>
              <a:ext uri="{FF2B5EF4-FFF2-40B4-BE49-F238E27FC236}">
                <a16:creationId xmlns:a16="http://schemas.microsoft.com/office/drawing/2014/main" xmlns="" id="{89C5C6BA-985E-4D40-BDE7-AF07037EE1EB}"/>
              </a:ext>
            </a:extLst>
          </p:cNvPr>
          <p:cNvSpPr/>
          <p:nvPr/>
        </p:nvSpPr>
        <p:spPr>
          <a:xfrm>
            <a:off x="323528" y="1997839"/>
            <a:ext cx="8496944" cy="2862322"/>
          </a:xfrm>
          <a:prstGeom prst="rect">
            <a:avLst/>
          </a:prstGeom>
        </p:spPr>
        <p:txBody>
          <a:bodyPr wrap="square">
            <a:spAutoFit/>
          </a:bodyPr>
          <a:lstStyle/>
          <a:p>
            <a:pPr algn="just"/>
            <a:r>
              <a:rPr lang="it-IT" sz="2000" dirty="0"/>
              <a:t>Il personale docente e non docente dell’I.C. di Avigliana, si impegna ad accogliere ed accompagnare i bambini e i ragazzi in un cammino orientato a formare cittadini competenti ed informati, che affrontino il cambiamento con responsabilità e apportando il loro contributo costruttivo.</a:t>
            </a:r>
          </a:p>
          <a:p>
            <a:pPr algn="just"/>
            <a:endParaRPr lang="it-IT" sz="2000" dirty="0"/>
          </a:p>
          <a:p>
            <a:pPr algn="just"/>
            <a:r>
              <a:rPr lang="it-IT" sz="2000" dirty="0"/>
              <a:t>Un sistema formativo, aperto verso l’esterno, integrato e complessivo, fondato sul rispetto della persona e sulla valorizzazione dei rapporti interpersonali ed inter istituzionali.</a:t>
            </a:r>
          </a:p>
        </p:txBody>
      </p:sp>
      <p:sp>
        <p:nvSpPr>
          <p:cNvPr id="5" name="CasellaDiTesto 4">
            <a:extLst>
              <a:ext uri="{FF2B5EF4-FFF2-40B4-BE49-F238E27FC236}">
                <a16:creationId xmlns:a16="http://schemas.microsoft.com/office/drawing/2014/main" xmlns="" id="{52AC68A6-0529-404D-A471-3F71F267A70E}"/>
              </a:ext>
            </a:extLst>
          </p:cNvPr>
          <p:cNvSpPr txBox="1"/>
          <p:nvPr/>
        </p:nvSpPr>
        <p:spPr>
          <a:xfrm>
            <a:off x="1911982" y="620688"/>
            <a:ext cx="5320035" cy="830997"/>
          </a:xfrm>
          <a:prstGeom prst="rect">
            <a:avLst/>
          </a:prstGeom>
          <a:noFill/>
        </p:spPr>
        <p:txBody>
          <a:bodyPr wrap="square">
            <a:spAutoFit/>
          </a:bodyPr>
          <a:lstStyle/>
          <a:p>
            <a:pPr algn="ctr" eaLnBrk="1" hangingPunct="1">
              <a:defRPr/>
            </a:pPr>
            <a:r>
              <a:rPr lang="it-IT" sz="3600" b="1" dirty="0" smtClean="0">
                <a:effectLst>
                  <a:outerShdw blurRad="38100" dist="38100" dir="2700000" algn="tl">
                    <a:srgbClr val="FFFFFF"/>
                  </a:outerShdw>
                </a:effectLst>
                <a:latin typeface="Book Antiqua" pitchFamily="18" charset="0"/>
              </a:rPr>
              <a:t>MISSION DELL’I.C</a:t>
            </a:r>
            <a:r>
              <a:rPr lang="it-IT" sz="4800" b="1" dirty="0" smtClean="0">
                <a:effectLst>
                  <a:outerShdw blurRad="38100" dist="38100" dir="2700000" algn="tl">
                    <a:srgbClr val="FFFFFF"/>
                  </a:outerShdw>
                </a:effectLst>
                <a:latin typeface="Book Antiqua" pitchFamily="18" charset="0"/>
              </a:rPr>
              <a:t>.</a:t>
            </a:r>
            <a:endParaRPr lang="it-IT" sz="4800" b="1" dirty="0">
              <a:latin typeface="Book Antiqua" pitchFamily="18" charset="0"/>
            </a:endParaRPr>
          </a:p>
        </p:txBody>
      </p:sp>
    </p:spTree>
    <p:extLst>
      <p:ext uri="{BB962C8B-B14F-4D97-AF65-F5344CB8AC3E}">
        <p14:creationId xmlns:p14="http://schemas.microsoft.com/office/powerpoint/2010/main" xmlns="" val="133596971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95313" y="-46038"/>
            <a:ext cx="2752725" cy="1544638"/>
            <a:chOff x="188" y="4162"/>
            <a:chExt cx="4000" cy="2432"/>
          </a:xfrm>
        </p:grpSpPr>
        <p:sp>
          <p:nvSpPr>
            <p:cNvPr id="10" name="AutoShape 9"/>
            <p:cNvSpPr>
              <a:spLocks noChangeArrowheads="1"/>
            </p:cNvSpPr>
            <p:nvPr/>
          </p:nvSpPr>
          <p:spPr bwMode="auto">
            <a:xfrm>
              <a:off x="188" y="4162"/>
              <a:ext cx="4000" cy="2432"/>
            </a:xfrm>
            <a:prstGeom prst="irregularSeal1">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2700000" scaled="1"/>
              <a:tileRect/>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73" name="Text Box 10"/>
            <p:cNvSpPr txBox="1">
              <a:spLocks noChangeArrowheads="1"/>
            </p:cNvSpPr>
            <p:nvPr/>
          </p:nvSpPr>
          <p:spPr bwMode="auto">
            <a:xfrm>
              <a:off x="1227" y="5018"/>
              <a:ext cx="1984"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CONTINUITÀ</a:t>
              </a:r>
              <a:endParaRPr lang="it-IT" altLang="it-IT" sz="1800">
                <a:latin typeface="Arial" panose="020B0604020202020204" pitchFamily="34" charset="0"/>
              </a:endParaRPr>
            </a:p>
          </p:txBody>
        </p:sp>
      </p:grpSp>
      <p:grpSp>
        <p:nvGrpSpPr>
          <p:cNvPr id="3" name="Group 14"/>
          <p:cNvGrpSpPr>
            <a:grpSpLocks/>
          </p:cNvGrpSpPr>
          <p:nvPr/>
        </p:nvGrpSpPr>
        <p:grpSpPr bwMode="auto">
          <a:xfrm>
            <a:off x="250825" y="2852738"/>
            <a:ext cx="3044825" cy="1544637"/>
            <a:chOff x="1009" y="12336"/>
            <a:chExt cx="4000" cy="2432"/>
          </a:xfrm>
        </p:grpSpPr>
        <p:sp>
          <p:nvSpPr>
            <p:cNvPr id="11" name="AutoShape 15"/>
            <p:cNvSpPr>
              <a:spLocks noChangeArrowheads="1"/>
            </p:cNvSpPr>
            <p:nvPr/>
          </p:nvSpPr>
          <p:spPr bwMode="auto">
            <a:xfrm>
              <a:off x="1009" y="12336"/>
              <a:ext cx="4000" cy="2432"/>
            </a:xfrm>
            <a:prstGeom prst="irregularSeal1">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71" name="Text Box 16"/>
            <p:cNvSpPr txBox="1">
              <a:spLocks noChangeArrowheads="1"/>
            </p:cNvSpPr>
            <p:nvPr/>
          </p:nvSpPr>
          <p:spPr bwMode="auto">
            <a:xfrm>
              <a:off x="1917" y="13260"/>
              <a:ext cx="2051" cy="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INCLUSIVITA’</a:t>
              </a:r>
              <a:endParaRPr lang="it-IT" altLang="it-IT" sz="1800">
                <a:latin typeface="Arial" panose="020B0604020202020204" pitchFamily="34" charset="0"/>
              </a:endParaRPr>
            </a:p>
          </p:txBody>
        </p:sp>
      </p:grpSp>
      <p:grpSp>
        <p:nvGrpSpPr>
          <p:cNvPr id="4" name="Group 17"/>
          <p:cNvGrpSpPr>
            <a:grpSpLocks/>
          </p:cNvGrpSpPr>
          <p:nvPr/>
        </p:nvGrpSpPr>
        <p:grpSpPr bwMode="auto">
          <a:xfrm>
            <a:off x="3348038" y="4437063"/>
            <a:ext cx="3476625" cy="2003425"/>
            <a:chOff x="3936" y="13024"/>
            <a:chExt cx="5196" cy="3008"/>
          </a:xfrm>
        </p:grpSpPr>
        <p:sp>
          <p:nvSpPr>
            <p:cNvPr id="6166" name="AutoShape 18"/>
            <p:cNvSpPr>
              <a:spLocks noChangeArrowheads="1"/>
            </p:cNvSpPr>
            <p:nvPr/>
          </p:nvSpPr>
          <p:spPr bwMode="auto">
            <a:xfrm>
              <a:off x="3936" y="13024"/>
              <a:ext cx="5196" cy="3008"/>
            </a:xfrm>
            <a:prstGeom prst="irregularSeal1">
              <a:avLst/>
            </a:prstGeom>
            <a:gradFill rotWithShape="1">
              <a:gsLst>
                <a:gs pos="0">
                  <a:srgbClr val="FDE9D9"/>
                </a:gs>
                <a:gs pos="100000">
                  <a:srgbClr val="FABF8F"/>
                </a:gs>
              </a:gsLst>
              <a:lin ang="5400000" scaled="1"/>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7" name="Text Box 19"/>
            <p:cNvSpPr txBox="1">
              <a:spLocks noChangeArrowheads="1"/>
            </p:cNvSpPr>
            <p:nvPr/>
          </p:nvSpPr>
          <p:spPr bwMode="auto">
            <a:xfrm>
              <a:off x="4938" y="13970"/>
              <a:ext cx="3025" cy="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VALORIZZAZIONE DELL’ALUNNO</a:t>
              </a:r>
              <a:endParaRPr lang="it-IT" altLang="it-IT" sz="1800">
                <a:latin typeface="Arial" panose="020B0604020202020204" pitchFamily="34" charset="0"/>
              </a:endParaRPr>
            </a:p>
          </p:txBody>
        </p:sp>
      </p:grpSp>
      <p:sp>
        <p:nvSpPr>
          <p:cNvPr id="6149" name="Segnaposto numero diapositiva 2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03C5C0-E479-4918-9A5F-6EC991E48FA4}" type="slidenum">
              <a:rPr lang="it-IT" altLang="it-IT" sz="1200">
                <a:solidFill>
                  <a:srgbClr val="898989"/>
                </a:solidFill>
              </a:rPr>
              <a:pPr>
                <a:spcBef>
                  <a:spcPct val="0"/>
                </a:spcBef>
                <a:buFontTx/>
                <a:buNone/>
              </a:pPr>
              <a:t>5</a:t>
            </a:fld>
            <a:endParaRPr lang="it-IT" altLang="it-IT" sz="1200">
              <a:solidFill>
                <a:srgbClr val="898989"/>
              </a:solidFill>
            </a:endParaRPr>
          </a:p>
        </p:txBody>
      </p:sp>
      <p:sp>
        <p:nvSpPr>
          <p:cNvPr id="24" name="Segnaposto piè di pagina 23"/>
          <p:cNvSpPr>
            <a:spLocks noGrp="1"/>
          </p:cNvSpPr>
          <p:nvPr>
            <p:ph type="ftr" sz="quarter" idx="11"/>
          </p:nvPr>
        </p:nvSpPr>
        <p:spPr/>
        <p:txBody>
          <a:bodyPr/>
          <a:lstStyle/>
          <a:p>
            <a:pPr>
              <a:defRPr/>
            </a:pPr>
            <a:r>
              <a:rPr lang="it-IT"/>
              <a:t>Istituto Comprensivo di Avigliana</a:t>
            </a:r>
          </a:p>
        </p:txBody>
      </p:sp>
      <p:grpSp>
        <p:nvGrpSpPr>
          <p:cNvPr id="5" name="Group 14"/>
          <p:cNvGrpSpPr>
            <a:grpSpLocks/>
          </p:cNvGrpSpPr>
          <p:nvPr/>
        </p:nvGrpSpPr>
        <p:grpSpPr bwMode="auto">
          <a:xfrm>
            <a:off x="303039" y="4365104"/>
            <a:ext cx="3044825" cy="1544638"/>
            <a:chOff x="800" y="12336"/>
            <a:chExt cx="4000" cy="2432"/>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grpSpPr>
        <p:sp>
          <p:nvSpPr>
            <p:cNvPr id="27" name="AutoShape 15"/>
            <p:cNvSpPr>
              <a:spLocks noChangeArrowheads="1"/>
            </p:cNvSpPr>
            <p:nvPr/>
          </p:nvSpPr>
          <p:spPr bwMode="auto">
            <a:xfrm>
              <a:off x="800" y="12336"/>
              <a:ext cx="4000" cy="2432"/>
            </a:xfrm>
            <a:prstGeom prst="irregularSeal1">
              <a:avLst/>
            </a:prstGeom>
            <a:grp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28" name="Text Box 16"/>
            <p:cNvSpPr txBox="1">
              <a:spLocks noChangeArrowheads="1"/>
            </p:cNvSpPr>
            <p:nvPr/>
          </p:nvSpPr>
          <p:spPr bwMode="auto">
            <a:xfrm>
              <a:off x="1725" y="13260"/>
              <a:ext cx="2051" cy="414"/>
            </a:xfrm>
            <a:prstGeom prst="rect">
              <a:avLst/>
            </a:prstGeom>
            <a:grpFill/>
            <a:ln w="9525" algn="ctr">
              <a:noFill/>
              <a:miter lim="800000"/>
              <a:headEnd/>
              <a:tailEnd/>
            </a:ln>
          </p:spPr>
          <p:txBody>
            <a:bodyPr lIns="0" tIns="0" rIns="0" bIns="0"/>
            <a:lstStyle/>
            <a:p>
              <a:pPr algn="ctr" eaLnBrk="1" hangingPunct="1">
                <a:defRPr/>
              </a:pPr>
              <a:r>
                <a:rPr lang="it-IT" sz="1600" b="1" dirty="0">
                  <a:latin typeface="Arial" charset="0"/>
                </a:rPr>
                <a:t>RESILIENZA</a:t>
              </a:r>
              <a:endParaRPr lang="it-IT" dirty="0">
                <a:latin typeface="Arial" charset="0"/>
              </a:endParaRPr>
            </a:p>
          </p:txBody>
        </p:sp>
      </p:grpSp>
      <p:grpSp>
        <p:nvGrpSpPr>
          <p:cNvPr id="6" name="Group 14"/>
          <p:cNvGrpSpPr>
            <a:grpSpLocks/>
          </p:cNvGrpSpPr>
          <p:nvPr/>
        </p:nvGrpSpPr>
        <p:grpSpPr bwMode="auto">
          <a:xfrm>
            <a:off x="87015" y="1452314"/>
            <a:ext cx="3044825" cy="1544638"/>
            <a:chOff x="800" y="12336"/>
            <a:chExt cx="4000" cy="2432"/>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p:grpSpPr>
        <p:sp>
          <p:nvSpPr>
            <p:cNvPr id="30" name="AutoShape 15"/>
            <p:cNvSpPr>
              <a:spLocks noChangeArrowheads="1"/>
            </p:cNvSpPr>
            <p:nvPr/>
          </p:nvSpPr>
          <p:spPr bwMode="auto">
            <a:xfrm>
              <a:off x="800" y="12336"/>
              <a:ext cx="4000" cy="2432"/>
            </a:xfrm>
            <a:prstGeom prst="irregularSeal1">
              <a:avLst/>
            </a:prstGeom>
            <a:grp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31" name="Text Box 16"/>
            <p:cNvSpPr txBox="1">
              <a:spLocks noChangeArrowheads="1"/>
            </p:cNvSpPr>
            <p:nvPr/>
          </p:nvSpPr>
          <p:spPr bwMode="auto">
            <a:xfrm>
              <a:off x="1651" y="13260"/>
              <a:ext cx="2197" cy="414"/>
            </a:xfrm>
            <a:prstGeom prst="rect">
              <a:avLst/>
            </a:prstGeom>
            <a:grpFill/>
            <a:ln w="9525" algn="ctr">
              <a:noFill/>
              <a:miter lim="800000"/>
              <a:headEnd/>
              <a:tailEnd/>
            </a:ln>
          </p:spPr>
          <p:txBody>
            <a:bodyPr lIns="0" tIns="0" rIns="0" bIns="0"/>
            <a:lstStyle/>
            <a:p>
              <a:pPr eaLnBrk="1" hangingPunct="1">
                <a:defRPr/>
              </a:pPr>
              <a:r>
                <a:rPr lang="it-IT" sz="1600" b="1" dirty="0">
                  <a:latin typeface="Arial" charset="0"/>
                </a:rPr>
                <a:t>ORIENTAMENTO</a:t>
              </a:r>
              <a:endParaRPr lang="it-IT" dirty="0">
                <a:latin typeface="Arial" charset="0"/>
              </a:endParaRPr>
            </a:p>
          </p:txBody>
        </p:sp>
      </p:grpSp>
      <p:grpSp>
        <p:nvGrpSpPr>
          <p:cNvPr id="7" name="Group 17"/>
          <p:cNvGrpSpPr>
            <a:grpSpLocks/>
          </p:cNvGrpSpPr>
          <p:nvPr/>
        </p:nvGrpSpPr>
        <p:grpSpPr bwMode="auto">
          <a:xfrm>
            <a:off x="5940425" y="1484313"/>
            <a:ext cx="3168650" cy="2003425"/>
            <a:chOff x="3936" y="13024"/>
            <a:chExt cx="5196" cy="3008"/>
          </a:xfrm>
        </p:grpSpPr>
        <p:sp>
          <p:nvSpPr>
            <p:cNvPr id="6164" name="AutoShape 18"/>
            <p:cNvSpPr>
              <a:spLocks noChangeArrowheads="1"/>
            </p:cNvSpPr>
            <p:nvPr/>
          </p:nvSpPr>
          <p:spPr bwMode="auto">
            <a:xfrm>
              <a:off x="3936" y="13024"/>
              <a:ext cx="5196" cy="3008"/>
            </a:xfrm>
            <a:prstGeom prst="irregularSeal1">
              <a:avLst/>
            </a:prstGeom>
            <a:gradFill rotWithShape="1">
              <a:gsLst>
                <a:gs pos="0">
                  <a:srgbClr val="FDE9D9"/>
                </a:gs>
                <a:gs pos="100000">
                  <a:srgbClr val="FABF8F"/>
                </a:gs>
              </a:gsLst>
              <a:lin ang="5400000" scaled="1"/>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5" name="Text Box 19"/>
            <p:cNvSpPr txBox="1">
              <a:spLocks noChangeArrowheads="1"/>
            </p:cNvSpPr>
            <p:nvPr/>
          </p:nvSpPr>
          <p:spPr bwMode="auto">
            <a:xfrm>
              <a:off x="4938" y="14072"/>
              <a:ext cx="3025" cy="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COMUNICAZIONE EFFICACE</a:t>
              </a:r>
              <a:endParaRPr lang="it-IT" altLang="it-IT" sz="1800">
                <a:latin typeface="Arial" panose="020B0604020202020204" pitchFamily="34" charset="0"/>
              </a:endParaRPr>
            </a:p>
          </p:txBody>
        </p:sp>
      </p:grpSp>
      <p:grpSp>
        <p:nvGrpSpPr>
          <p:cNvPr id="8" name="Group 11"/>
          <p:cNvGrpSpPr>
            <a:grpSpLocks/>
          </p:cNvGrpSpPr>
          <p:nvPr/>
        </p:nvGrpSpPr>
        <p:grpSpPr bwMode="auto">
          <a:xfrm>
            <a:off x="5835650" y="19050"/>
            <a:ext cx="3073400" cy="1544638"/>
            <a:chOff x="6630" y="3872"/>
            <a:chExt cx="4000" cy="2432"/>
          </a:xfrm>
        </p:grpSpPr>
        <p:sp>
          <p:nvSpPr>
            <p:cNvPr id="6162" name="AutoShape 12"/>
            <p:cNvSpPr>
              <a:spLocks noChangeArrowheads="1"/>
            </p:cNvSpPr>
            <p:nvPr/>
          </p:nvSpPr>
          <p:spPr bwMode="auto">
            <a:xfrm>
              <a:off x="6630" y="3872"/>
              <a:ext cx="4000" cy="2432"/>
            </a:xfrm>
            <a:prstGeom prst="irregularSeal1">
              <a:avLst/>
            </a:prstGeom>
            <a:gradFill rotWithShape="1">
              <a:gsLst>
                <a:gs pos="0">
                  <a:srgbClr val="F2DBDB"/>
                </a:gs>
                <a:gs pos="100000">
                  <a:srgbClr val="D99594"/>
                </a:gs>
              </a:gsLst>
              <a:path path="rect">
                <a:fillToRect t="100000" r="100000"/>
              </a:path>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3" name="Text Box 13"/>
            <p:cNvSpPr txBox="1">
              <a:spLocks noChangeArrowheads="1"/>
            </p:cNvSpPr>
            <p:nvPr/>
          </p:nvSpPr>
          <p:spPr bwMode="auto">
            <a:xfrm>
              <a:off x="7630" y="4608"/>
              <a:ext cx="1936" cy="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ASCOLTO E ACCOGLIENZA</a:t>
              </a:r>
              <a:endParaRPr lang="it-IT" altLang="it-IT" sz="1800">
                <a:latin typeface="Arial" panose="020B0604020202020204" pitchFamily="34" charset="0"/>
              </a:endParaRPr>
            </a:p>
          </p:txBody>
        </p:sp>
      </p:grpSp>
      <p:grpSp>
        <p:nvGrpSpPr>
          <p:cNvPr id="9" name="Group 5"/>
          <p:cNvGrpSpPr>
            <a:grpSpLocks/>
          </p:cNvGrpSpPr>
          <p:nvPr/>
        </p:nvGrpSpPr>
        <p:grpSpPr bwMode="auto">
          <a:xfrm>
            <a:off x="5715000" y="3357563"/>
            <a:ext cx="3321050" cy="1544637"/>
            <a:chOff x="7786" y="11139"/>
            <a:chExt cx="4000" cy="2432"/>
          </a:xfrm>
        </p:grpSpPr>
        <p:sp>
          <p:nvSpPr>
            <p:cNvPr id="6160" name="AutoShape 6"/>
            <p:cNvSpPr>
              <a:spLocks noChangeArrowheads="1"/>
            </p:cNvSpPr>
            <p:nvPr/>
          </p:nvSpPr>
          <p:spPr bwMode="auto">
            <a:xfrm>
              <a:off x="7786" y="11139"/>
              <a:ext cx="4000" cy="2432"/>
            </a:xfrm>
            <a:prstGeom prst="irregularSeal1">
              <a:avLst/>
            </a:prstGeom>
            <a:gradFill rotWithShape="1">
              <a:gsLst>
                <a:gs pos="0">
                  <a:srgbClr val="EAF1DD"/>
                </a:gs>
                <a:gs pos="100000">
                  <a:srgbClr val="C2D69B"/>
                </a:gs>
              </a:gsLst>
              <a:path path="rect">
                <a:fillToRect r="100000" b="100000"/>
              </a:path>
            </a:gradFill>
            <a:ln w="9525" algn="ctr">
              <a:solidFill>
                <a:srgbClr val="000000"/>
              </a:solidFill>
              <a:miter lim="800000"/>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6161" name="Text Box 7"/>
            <p:cNvSpPr txBox="1">
              <a:spLocks noChangeArrowheads="1"/>
            </p:cNvSpPr>
            <p:nvPr/>
          </p:nvSpPr>
          <p:spPr bwMode="auto">
            <a:xfrm>
              <a:off x="8647" y="12091"/>
              <a:ext cx="227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b="1">
                  <a:latin typeface="Arial" panose="020B0604020202020204" pitchFamily="34" charset="0"/>
                </a:rPr>
                <a:t>PROGETTAZIONE</a:t>
              </a:r>
              <a:endParaRPr lang="it-IT" altLang="it-IT" sz="1800">
                <a:latin typeface="Arial" panose="020B0604020202020204" pitchFamily="34" charset="0"/>
              </a:endParaRPr>
            </a:p>
          </p:txBody>
        </p:sp>
      </p:grpSp>
      <p:pic>
        <p:nvPicPr>
          <p:cNvPr id="6156" name="Immagine 28"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7088" y="2092325"/>
            <a:ext cx="2274887"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 name="Group 8"/>
          <p:cNvGrpSpPr>
            <a:grpSpLocks/>
          </p:cNvGrpSpPr>
          <p:nvPr/>
        </p:nvGrpSpPr>
        <p:grpSpPr bwMode="auto">
          <a:xfrm>
            <a:off x="3240088" y="350838"/>
            <a:ext cx="2752725" cy="1544637"/>
            <a:chOff x="188" y="4162"/>
            <a:chExt cx="4000" cy="2432"/>
          </a:xfrm>
        </p:grpSpPr>
        <p:sp>
          <p:nvSpPr>
            <p:cNvPr id="33" name="AutoShape 9"/>
            <p:cNvSpPr>
              <a:spLocks noChangeArrowheads="1"/>
            </p:cNvSpPr>
            <p:nvPr/>
          </p:nvSpPr>
          <p:spPr bwMode="auto">
            <a:xfrm>
              <a:off x="188" y="4162"/>
              <a:ext cx="4000" cy="2432"/>
            </a:xfrm>
            <a:prstGeom prst="irregularSeal1">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2700000" scaled="1"/>
              <a:tileRect/>
            </a:gradFill>
            <a:ln w="9525" algn="ctr">
              <a:solidFill>
                <a:srgbClr val="000000"/>
              </a:solidFill>
              <a:miter lim="800000"/>
              <a:headEnd/>
              <a:tailEnd/>
            </a:ln>
          </p:spPr>
          <p:txBody>
            <a:bodyPr lIns="0" tIns="0" rIns="0" bIns="0"/>
            <a:lstStyle/>
            <a:p>
              <a:pPr eaLnBrk="1" hangingPunct="1">
                <a:defRPr/>
              </a:pPr>
              <a:endParaRPr lang="it-IT">
                <a:latin typeface="Arial" charset="0"/>
              </a:endParaRPr>
            </a:p>
          </p:txBody>
        </p:sp>
        <p:sp>
          <p:nvSpPr>
            <p:cNvPr id="6159" name="Text Box 10"/>
            <p:cNvSpPr txBox="1">
              <a:spLocks noChangeArrowheads="1"/>
            </p:cNvSpPr>
            <p:nvPr/>
          </p:nvSpPr>
          <p:spPr bwMode="auto">
            <a:xfrm>
              <a:off x="951" y="5110"/>
              <a:ext cx="2344"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600" b="1">
                  <a:latin typeface="Arial" panose="020B0604020202020204" pitchFamily="34" charset="0"/>
                </a:rPr>
                <a:t>CAMBIAMENTO</a:t>
              </a:r>
              <a:endParaRPr lang="it-IT" altLang="it-IT" sz="1800">
                <a:latin typeface="Arial" panose="020B0604020202020204" pitchFamily="34" charset="0"/>
              </a:endParaRPr>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age002.gif"/>
          <p:cNvPicPr>
            <a:picLocks noChangeAspect="1"/>
          </p:cNvPicPr>
          <p:nvPr/>
        </p:nvPicPr>
        <p:blipFill>
          <a:blip r:embed="rId4" cstate="print"/>
          <a:stretch>
            <a:fillRect/>
          </a:stretch>
        </p:blipFill>
        <p:spPr>
          <a:xfrm>
            <a:off x="4858795" y="3290889"/>
            <a:ext cx="3899453" cy="2919262"/>
          </a:xfrm>
          <a:prstGeom prst="ellipse">
            <a:avLst/>
          </a:prstGeom>
          <a:ln>
            <a:noFill/>
          </a:ln>
          <a:effectLst>
            <a:softEdge rad="112500"/>
          </a:effectLst>
        </p:spPr>
      </p:pic>
      <p:sp>
        <p:nvSpPr>
          <p:cNvPr id="7" name="CasellaDiTesto 6"/>
          <p:cNvSpPr txBox="1"/>
          <p:nvPr/>
        </p:nvSpPr>
        <p:spPr>
          <a:xfrm>
            <a:off x="323850" y="3390900"/>
            <a:ext cx="4286250" cy="2585323"/>
          </a:xfrm>
          <a:prstGeom prst="rect">
            <a:avLst/>
          </a:prstGeom>
          <a:noFill/>
        </p:spPr>
        <p:txBody>
          <a:bodyPr>
            <a:spAutoFit/>
          </a:bodyPr>
          <a:lstStyle/>
          <a:p>
            <a:pPr algn="ctr" eaLnBrk="1" hangingPunct="1">
              <a:defRPr/>
            </a:pPr>
            <a:r>
              <a:rPr lang="it-IT" sz="5400" dirty="0" smtClean="0">
                <a:effectLst>
                  <a:outerShdw blurRad="38100" dist="38100" dir="2700000" algn="tl">
                    <a:srgbClr val="FFFFFF"/>
                  </a:outerShdw>
                </a:effectLst>
                <a:latin typeface="Book Antiqua" pitchFamily="18" charset="0"/>
              </a:rPr>
              <a:t>QUALE TEMPO SCUOLA?</a:t>
            </a:r>
            <a:endParaRPr lang="it-IT" sz="5400" dirty="0">
              <a:latin typeface="Book Antiqua" pitchFamily="18" charset="0"/>
            </a:endParaRPr>
          </a:p>
        </p:txBody>
      </p:sp>
      <p:pic>
        <p:nvPicPr>
          <p:cNvPr id="16" name="cairiel.mid">
            <a:hlinkClick r:id="" action="ppaction://media"/>
          </p:cNvPr>
          <p:cNvPicPr>
            <a:picLocks noRot="1" noChangeAspect="1"/>
          </p:cNvPicPr>
          <p:nvPr>
            <a:audioFile r:link="rId1"/>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188" y="635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9"/>
          <p:cNvSpPr txBox="1"/>
          <p:nvPr/>
        </p:nvSpPr>
        <p:spPr>
          <a:xfrm>
            <a:off x="2084388" y="571500"/>
            <a:ext cx="6735762" cy="1754188"/>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a:effectLst>
            <a:outerShdw blurRad="393700" dist="76200" dir="300000" sx="101000" sy="101000" algn="l" rotWithShape="0">
              <a:prstClr val="black">
                <a:alpha val="40000"/>
              </a:prstClr>
            </a:outerShdw>
          </a:effectLst>
        </p:spPr>
        <p:txBody>
          <a:bodyPr>
            <a:spAutoFit/>
          </a:bodyPr>
          <a:lstStyle/>
          <a:p>
            <a:pPr algn="ctr" eaLnBrk="1" fontAlgn="auto" hangingPunct="1">
              <a:spcBef>
                <a:spcPts val="0"/>
              </a:spcBef>
              <a:spcAft>
                <a:spcPts val="0"/>
              </a:spcAft>
              <a:defRPr/>
            </a:pPr>
            <a:r>
              <a:rPr lang="it-IT" sz="3600" b="1" dirty="0">
                <a:latin typeface="+mn-lt"/>
              </a:rPr>
              <a:t>Istituto Comprensivo di Avigliana</a:t>
            </a:r>
            <a:endParaRPr lang="it-IT" sz="3600" dirty="0">
              <a:latin typeface="+mn-lt"/>
            </a:endParaRPr>
          </a:p>
          <a:p>
            <a:pPr algn="ctr" eaLnBrk="1" fontAlgn="auto" hangingPunct="1">
              <a:spcBef>
                <a:spcPts val="0"/>
              </a:spcBef>
              <a:spcAft>
                <a:spcPts val="0"/>
              </a:spcAft>
              <a:defRPr/>
            </a:pPr>
            <a:r>
              <a:rPr lang="it-IT" b="1" dirty="0">
                <a:latin typeface="+mn-lt"/>
              </a:rPr>
              <a:t>Via </a:t>
            </a:r>
            <a:r>
              <a:rPr lang="it-IT" b="1" dirty="0" smtClean="0">
                <a:latin typeface="+mn-lt"/>
              </a:rPr>
              <a:t>Cavalieri Vittorio Veneto 3</a:t>
            </a:r>
            <a:r>
              <a:rPr lang="it-IT" b="1" dirty="0">
                <a:latin typeface="+mn-lt"/>
              </a:rPr>
              <a:t>, 10051 Avigliana (</a:t>
            </a:r>
            <a:r>
              <a:rPr lang="it-IT" b="1" dirty="0" err="1">
                <a:latin typeface="+mn-lt"/>
              </a:rPr>
              <a:t>To</a:t>
            </a:r>
            <a:r>
              <a:rPr lang="it-IT" b="1" dirty="0">
                <a:latin typeface="+mn-lt"/>
              </a:rPr>
              <a:t>). </a:t>
            </a:r>
            <a:endParaRPr lang="it-IT" dirty="0">
              <a:latin typeface="+mn-lt"/>
            </a:endParaRPr>
          </a:p>
          <a:p>
            <a:pPr algn="ctr" eaLnBrk="1" fontAlgn="auto" hangingPunct="1">
              <a:spcBef>
                <a:spcPts val="0"/>
              </a:spcBef>
              <a:spcAft>
                <a:spcPts val="0"/>
              </a:spcAft>
              <a:defRPr/>
            </a:pPr>
            <a:r>
              <a:rPr lang="it-IT" b="1" dirty="0">
                <a:latin typeface="+mn-lt"/>
              </a:rPr>
              <a:t>Tel. 011 9328041 / 011 9328771    Fax 0119341984</a:t>
            </a:r>
            <a:endParaRPr lang="it-IT" dirty="0">
              <a:latin typeface="+mn-lt"/>
            </a:endParaRPr>
          </a:p>
          <a:p>
            <a:pPr algn="ctr" eaLnBrk="1" fontAlgn="auto" hangingPunct="1">
              <a:spcBef>
                <a:spcPts val="0"/>
              </a:spcBef>
              <a:spcAft>
                <a:spcPts val="0"/>
              </a:spcAft>
              <a:defRPr/>
            </a:pPr>
            <a:r>
              <a:rPr lang="it-IT" b="1" dirty="0">
                <a:latin typeface="+mn-lt"/>
              </a:rPr>
              <a:t>e-mail: </a:t>
            </a:r>
            <a:r>
              <a:rPr lang="it-IT" b="1" dirty="0">
                <a:latin typeface="+mn-lt"/>
                <a:hlinkClick r:id="rId6"/>
              </a:rPr>
              <a:t>TOIC8AG00R@pec.istruzione.it</a:t>
            </a:r>
            <a:endParaRPr lang="it-IT" b="1" dirty="0">
              <a:latin typeface="+mn-lt"/>
            </a:endParaRPr>
          </a:p>
          <a:p>
            <a:pPr algn="ctr" eaLnBrk="1" fontAlgn="auto" hangingPunct="1">
              <a:spcBef>
                <a:spcPts val="0"/>
              </a:spcBef>
              <a:spcAft>
                <a:spcPts val="0"/>
              </a:spcAft>
              <a:defRPr/>
            </a:pPr>
            <a:r>
              <a:rPr lang="it-IT" b="1" dirty="0">
                <a:latin typeface="+mn-lt"/>
              </a:rPr>
              <a:t>Sito web: </a:t>
            </a:r>
            <a:r>
              <a:rPr lang="it-IT" b="1" dirty="0" smtClean="0">
                <a:latin typeface="+mn-lt"/>
                <a:hlinkClick r:id="rId7"/>
              </a:rPr>
              <a:t>www.istitutocomprensivoavigliana.edu.it</a:t>
            </a:r>
            <a:r>
              <a:rPr lang="it-IT" b="1" dirty="0" smtClean="0">
                <a:latin typeface="+mn-lt"/>
              </a:rPr>
              <a:t> </a:t>
            </a:r>
            <a:endParaRPr lang="it-IT" dirty="0">
              <a:latin typeface="+mn-lt"/>
            </a:endParaRPr>
          </a:p>
        </p:txBody>
      </p:sp>
      <p:sp>
        <p:nvSpPr>
          <p:cNvPr id="7174" name="Segnaposto numero diapositiva 1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ADC022-E5A1-4A93-AEB5-3607439444E9}" type="slidenum">
              <a:rPr lang="it-IT" altLang="it-IT" sz="1200">
                <a:solidFill>
                  <a:srgbClr val="898989"/>
                </a:solidFill>
              </a:rPr>
              <a:pPr>
                <a:spcBef>
                  <a:spcPct val="0"/>
                </a:spcBef>
                <a:buFontTx/>
                <a:buNone/>
              </a:pPr>
              <a:t>6</a:t>
            </a:fld>
            <a:endParaRPr lang="it-IT" altLang="it-IT" sz="1200">
              <a:solidFill>
                <a:srgbClr val="898989"/>
              </a:solidFill>
            </a:endParaRPr>
          </a:p>
        </p:txBody>
      </p:sp>
      <p:sp>
        <p:nvSpPr>
          <p:cNvPr id="13" name="Segnaposto piè di pagina 12"/>
          <p:cNvSpPr>
            <a:spLocks noGrp="1"/>
          </p:cNvSpPr>
          <p:nvPr>
            <p:ph type="ftr" sz="quarter" idx="11"/>
          </p:nvPr>
        </p:nvSpPr>
        <p:spPr/>
        <p:txBody>
          <a:bodyPr/>
          <a:lstStyle/>
          <a:p>
            <a:pPr>
              <a:defRPr/>
            </a:pPr>
            <a:r>
              <a:rPr lang="it-IT"/>
              <a:t>Istituto Comprensivo di Avigliana</a:t>
            </a:r>
          </a:p>
        </p:txBody>
      </p:sp>
      <p:pic>
        <p:nvPicPr>
          <p:cNvPr id="7176" name="Immagine 10" descr="logoICAvigliana_definitivo1.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47197">
            <a:off x="306388" y="444500"/>
            <a:ext cx="2006600" cy="192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2021/2022</a:t>
            </a:r>
            <a:endParaRPr lang="it-IT" sz="3200" b="1" dirty="0">
              <a:latin typeface="Tempus Sans ITC" pitchFamily="82" charset="0"/>
            </a:endParaRPr>
          </a:p>
        </p:txBody>
      </p:sp>
      <p:sp>
        <p:nvSpPr>
          <p:cNvPr id="7" name="CasellaDiTesto 6"/>
          <p:cNvSpPr txBox="1">
            <a:spLocks noChangeArrowheads="1"/>
          </p:cNvSpPr>
          <p:nvPr/>
        </p:nvSpPr>
        <p:spPr bwMode="auto">
          <a:xfrm>
            <a:off x="468313" y="2420938"/>
            <a:ext cx="8286750" cy="381317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just" eaLnBrk="1" hangingPunct="1">
              <a:defRPr/>
            </a:pPr>
            <a:endParaRPr lang="it-IT" sz="2800" b="1" u="sng" dirty="0">
              <a:solidFill>
                <a:srgbClr val="FF3300"/>
              </a:solidFill>
              <a:latin typeface="Arial" charset="0"/>
            </a:endParaRPr>
          </a:p>
          <a:p>
            <a:pPr algn="just" eaLnBrk="1" hangingPunct="1">
              <a:defRPr/>
            </a:pPr>
            <a:r>
              <a:rPr lang="it-IT" sz="2800" b="1" u="sng" dirty="0">
                <a:solidFill>
                  <a:srgbClr val="FF3300"/>
                </a:solidFill>
                <a:latin typeface="Arial" charset="0"/>
              </a:rPr>
              <a:t>SCUOLA PRIMARIA</a:t>
            </a:r>
          </a:p>
          <a:p>
            <a:pPr algn="just" eaLnBrk="1" hangingPunct="1">
              <a:defRPr/>
            </a:pPr>
            <a:endParaRPr lang="it-IT" sz="2800" b="1" u="sng" dirty="0">
              <a:solidFill>
                <a:srgbClr val="FF3300"/>
              </a:solidFill>
              <a:latin typeface="Arial" charset="0"/>
            </a:endParaRPr>
          </a:p>
          <a:p>
            <a:pPr algn="just" eaLnBrk="1" hangingPunct="1">
              <a:defRPr/>
            </a:pPr>
            <a:r>
              <a:rPr lang="it-IT" sz="2800" dirty="0">
                <a:latin typeface="Calibri" pitchFamily="34" charset="0"/>
              </a:rPr>
              <a:t>I genitori o i soggetti esercenti la potestà genitoriale sul minore </a:t>
            </a:r>
            <a:r>
              <a:rPr lang="it-IT" sz="3200" b="1" dirty="0">
                <a:latin typeface="Calibri" pitchFamily="34" charset="0"/>
              </a:rPr>
              <a:t>debbono iscrivere</a:t>
            </a:r>
            <a:r>
              <a:rPr lang="it-IT" sz="2800" dirty="0">
                <a:latin typeface="Calibri" pitchFamily="34" charset="0"/>
              </a:rPr>
              <a:t> alla prima classe della scuola primaria le bambine e i bambini che compiono i sei anni di età entro il </a:t>
            </a:r>
            <a:r>
              <a:rPr lang="it-IT" sz="3600" b="1" dirty="0">
                <a:latin typeface="Calibri" pitchFamily="34" charset="0"/>
              </a:rPr>
              <a:t>31 dicembre </a:t>
            </a:r>
            <a:r>
              <a:rPr lang="it-IT" sz="3600" b="1" dirty="0" smtClean="0">
                <a:latin typeface="Calibri" pitchFamily="34" charset="0"/>
              </a:rPr>
              <a:t>2021</a:t>
            </a:r>
            <a:r>
              <a:rPr lang="it-IT" sz="2800" dirty="0" smtClean="0">
                <a:latin typeface="Calibri" pitchFamily="34" charset="0"/>
              </a:rPr>
              <a:t>.</a:t>
            </a:r>
            <a:r>
              <a:rPr lang="it-IT" dirty="0" smtClean="0">
                <a:latin typeface="Calibri" pitchFamily="34" charset="0"/>
              </a:rPr>
              <a:t> </a:t>
            </a:r>
            <a:endParaRPr lang="it-IT" dirty="0">
              <a:latin typeface="Calibri" pitchFamily="34" charset="0"/>
            </a:endParaRPr>
          </a:p>
          <a:p>
            <a:pPr algn="just" eaLnBrk="1" hangingPunct="1">
              <a:defRPr/>
            </a:pPr>
            <a:endParaRPr lang="it-IT" dirty="0">
              <a:latin typeface="Calibri" pitchFamily="34" charset="0"/>
            </a:endParaRPr>
          </a:p>
          <a:p>
            <a:pPr algn="just" eaLnBrk="1" hangingPunct="1">
              <a:defRPr/>
            </a:pPr>
            <a:endParaRPr lang="it-IT" dirty="0">
              <a:latin typeface="Calibri" pitchFamily="34" charset="0"/>
            </a:endParaRPr>
          </a:p>
        </p:txBody>
      </p:sp>
      <p:sp>
        <p:nvSpPr>
          <p:cNvPr id="9224" name="Segnaposto numero diapositiva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3FF0AB-3370-45B7-95F4-05FD17B5537E}" type="slidenum">
              <a:rPr lang="it-IT" altLang="it-IT" sz="1200">
                <a:solidFill>
                  <a:srgbClr val="898989"/>
                </a:solidFill>
              </a:rPr>
              <a:pPr>
                <a:spcBef>
                  <a:spcPct val="0"/>
                </a:spcBef>
                <a:buFontTx/>
                <a:buNone/>
              </a:pPr>
              <a:t>7</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a:t>Istituto Comprensivo di Avigliana</a:t>
            </a:r>
          </a:p>
        </p:txBody>
      </p:sp>
      <p:pic>
        <p:nvPicPr>
          <p:cNvPr id="9226"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42" name="Rectangle 6"/>
          <p:cNvSpPr>
            <a:spLocks noChangeArrowheads="1"/>
          </p:cNvSpPr>
          <p:nvPr/>
        </p:nvSpPr>
        <p:spPr bwMode="auto">
          <a:xfrm>
            <a:off x="539750" y="2020912"/>
            <a:ext cx="8351838" cy="4216400"/>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a:effectLst/>
        </p:spPr>
        <p:txBody>
          <a:bodyPr>
            <a:spAutoFit/>
          </a:bodyPr>
          <a:lstStyle/>
          <a:p>
            <a:pPr eaLnBrk="1" hangingPunct="1">
              <a:defRPr/>
            </a:pPr>
            <a:r>
              <a:rPr lang="it-IT" sz="2400" b="1" dirty="0">
                <a:solidFill>
                  <a:srgbClr val="FF0000"/>
                </a:solidFill>
                <a:latin typeface="Arial" charset="0"/>
              </a:rPr>
              <a:t>ALUNNI ANTICIPATARI</a:t>
            </a:r>
          </a:p>
          <a:p>
            <a:pPr eaLnBrk="1" hangingPunct="1">
              <a:defRPr/>
            </a:pPr>
            <a:endParaRPr lang="it-IT" sz="2400" b="1" dirty="0">
              <a:solidFill>
                <a:srgbClr val="FF0000"/>
              </a:solidFill>
              <a:latin typeface="Arial" charset="0"/>
            </a:endParaRPr>
          </a:p>
          <a:p>
            <a:pPr eaLnBrk="1" hangingPunct="1">
              <a:defRPr/>
            </a:pPr>
            <a:r>
              <a:rPr lang="it-IT" sz="2000" dirty="0">
                <a:latin typeface="Arial" charset="0"/>
              </a:rPr>
              <a:t>I genitori </a:t>
            </a:r>
            <a:r>
              <a:rPr lang="it-IT" sz="2000" b="1" dirty="0">
                <a:latin typeface="Arial" charset="0"/>
              </a:rPr>
              <a:t>hanno la facoltà di iscrivere</a:t>
            </a:r>
            <a:r>
              <a:rPr lang="it-IT" sz="2000" dirty="0">
                <a:latin typeface="Arial" charset="0"/>
              </a:rPr>
              <a:t> anticipatamente anche le bambine e i bambini che compiranno i sei anni di età entro il </a:t>
            </a:r>
            <a:r>
              <a:rPr lang="it-IT" sz="2000" b="1" dirty="0">
                <a:latin typeface="Arial" charset="0"/>
              </a:rPr>
              <a:t>30 aprile del </a:t>
            </a:r>
            <a:r>
              <a:rPr lang="it-IT" sz="2000" b="1" dirty="0" smtClean="0">
                <a:latin typeface="Arial" charset="0"/>
              </a:rPr>
              <a:t>2022</a:t>
            </a:r>
            <a:r>
              <a:rPr lang="it-IT" sz="2000" dirty="0" smtClean="0">
                <a:latin typeface="Arial" charset="0"/>
              </a:rPr>
              <a:t>. </a:t>
            </a:r>
            <a:endParaRPr lang="it-IT" sz="2000" dirty="0">
              <a:latin typeface="Arial" charset="0"/>
            </a:endParaRPr>
          </a:p>
          <a:p>
            <a:pPr eaLnBrk="1" hangingPunct="1">
              <a:defRPr/>
            </a:pPr>
            <a:endParaRPr lang="it-IT" sz="2000" dirty="0">
              <a:latin typeface="Arial" charset="0"/>
            </a:endParaRPr>
          </a:p>
          <a:p>
            <a:pPr eaLnBrk="1" hangingPunct="1">
              <a:defRPr/>
            </a:pPr>
            <a:r>
              <a:rPr lang="it-IT" sz="2000" dirty="0">
                <a:latin typeface="Arial" charset="0"/>
              </a:rPr>
              <a:t>Nei confronti delle bambine e dei bambini in anticipo, le scuole destinatarie dell’iscrizione debbono assicurare le condizioni idonee per una proficua accoglienza ed un efficace inserimento. </a:t>
            </a:r>
          </a:p>
          <a:p>
            <a:pPr eaLnBrk="1" hangingPunct="1">
              <a:defRPr/>
            </a:pPr>
            <a:endParaRPr lang="it-IT" sz="2000" dirty="0">
              <a:latin typeface="Arial" charset="0"/>
            </a:endParaRPr>
          </a:p>
          <a:p>
            <a:pPr eaLnBrk="1" hangingPunct="1">
              <a:defRPr/>
            </a:pPr>
            <a:r>
              <a:rPr lang="it-IT" sz="2000" dirty="0">
                <a:latin typeface="Arial" charset="0"/>
              </a:rPr>
              <a:t>Per una scelta </a:t>
            </a:r>
            <a:r>
              <a:rPr lang="it-IT" sz="2000" i="1" dirty="0">
                <a:effectLst>
                  <a:outerShdw blurRad="38100" dist="38100" dir="2700000" algn="tl">
                    <a:srgbClr val="FFFFFF"/>
                  </a:outerShdw>
                </a:effectLst>
                <a:latin typeface="Arial" charset="0"/>
              </a:rPr>
              <a:t>meditata e consapevole</a:t>
            </a:r>
            <a:r>
              <a:rPr lang="it-IT" sz="2000" dirty="0">
                <a:latin typeface="Arial" charset="0"/>
              </a:rPr>
              <a:t>, </a:t>
            </a:r>
            <a:r>
              <a:rPr lang="it-IT" sz="2000" b="1" u="sng" dirty="0">
                <a:latin typeface="Arial" charset="0"/>
              </a:rPr>
              <a:t>i genitori possono avvalersi</a:t>
            </a:r>
            <a:r>
              <a:rPr lang="it-IT" sz="2000" dirty="0">
                <a:latin typeface="Arial" charset="0"/>
              </a:rPr>
              <a:t>, a richiesta, anche </a:t>
            </a:r>
            <a:r>
              <a:rPr lang="it-IT" sz="2000" b="1" u="sng" dirty="0">
                <a:latin typeface="Arial" charset="0"/>
              </a:rPr>
              <a:t>delle indicazioni e degli orientamenti da parte delle scuole dell’infanzia</a:t>
            </a:r>
            <a:r>
              <a:rPr lang="it-IT" sz="2000" dirty="0">
                <a:latin typeface="Arial" charset="0"/>
              </a:rPr>
              <a:t> frequentate dai propri figli. </a:t>
            </a:r>
          </a:p>
        </p:txBody>
      </p:sp>
      <p:sp>
        <p:nvSpPr>
          <p:cNvPr id="10245"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44401B-C88E-46AB-864D-7C92EB2F64C0}" type="slidenum">
              <a:rPr lang="it-IT" altLang="it-IT" sz="1200">
                <a:solidFill>
                  <a:srgbClr val="898989"/>
                </a:solidFill>
              </a:rPr>
              <a:pPr>
                <a:spcBef>
                  <a:spcPct val="0"/>
                </a:spcBef>
                <a:buFontTx/>
                <a:buNone/>
              </a:pPr>
              <a:t>8</a:t>
            </a:fld>
            <a:endParaRPr lang="it-IT" altLang="it-IT" sz="1200">
              <a:solidFill>
                <a:srgbClr val="898989"/>
              </a:solidFill>
            </a:endParaRPr>
          </a:p>
        </p:txBody>
      </p:sp>
      <p:sp>
        <p:nvSpPr>
          <p:cNvPr id="7" name="Segnaposto piè di pagina 6"/>
          <p:cNvSpPr>
            <a:spLocks noGrp="1"/>
          </p:cNvSpPr>
          <p:nvPr>
            <p:ph type="ftr" sz="quarter" idx="11"/>
          </p:nvPr>
        </p:nvSpPr>
        <p:spPr/>
        <p:txBody>
          <a:bodyPr/>
          <a:lstStyle/>
          <a:p>
            <a:pPr>
              <a:defRPr/>
            </a:pPr>
            <a:r>
              <a:rPr lang="it-IT"/>
              <a:t>Istituto Comprensivo di Avigliana</a:t>
            </a:r>
          </a:p>
        </p:txBody>
      </p:sp>
      <p:pic>
        <p:nvPicPr>
          <p:cNvPr id="10247" name="Immagine 7" descr="logoICAvigliana_definitivo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47197">
            <a:off x="496888" y="327025"/>
            <a:ext cx="1644650"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8"/>
          <p:cNvSpPr txBox="1">
            <a:spLocks noChangeArrowheads="1"/>
          </p:cNvSpPr>
          <p:nvPr/>
        </p:nvSpPr>
        <p:spPr bwMode="auto">
          <a:xfrm>
            <a:off x="2357438" y="332656"/>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2021/2022</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428625" y="2286000"/>
            <a:ext cx="8286750" cy="3940175"/>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indent="228600" algn="just">
              <a:defRPr/>
            </a:pPr>
            <a:r>
              <a:rPr lang="it-IT" sz="2000" dirty="0">
                <a:solidFill>
                  <a:srgbClr val="000000"/>
                </a:solidFill>
                <a:latin typeface="+mn-lt"/>
                <a:ea typeface="Calibri" pitchFamily="34" charset="0"/>
              </a:rPr>
              <a:t>Come per gli scorsi anni, in base a quanto disposto dalla legge n. 135/2012, recante “</a:t>
            </a:r>
            <a:r>
              <a:rPr lang="it-IT" sz="2000" i="1" dirty="0">
                <a:solidFill>
                  <a:srgbClr val="000000"/>
                </a:solidFill>
                <a:latin typeface="+mn-lt"/>
                <a:ea typeface="Calibri" pitchFamily="34" charset="0"/>
              </a:rPr>
              <a:t>Disposizioni urgenti per la razionalizzazione della spesa pubblica</a:t>
            </a:r>
            <a:r>
              <a:rPr lang="it-IT" sz="2000" dirty="0">
                <a:solidFill>
                  <a:srgbClr val="000000"/>
                </a:solidFill>
                <a:latin typeface="+mn-lt"/>
                <a:ea typeface="Calibri" pitchFamily="34" charset="0"/>
              </a:rPr>
              <a:t>”, le iscrizioni dovranno essere effettuate </a:t>
            </a:r>
            <a:r>
              <a:rPr lang="it-IT" sz="2000" b="1" u="sng" dirty="0">
                <a:solidFill>
                  <a:srgbClr val="000000"/>
                </a:solidFill>
                <a:latin typeface="+mn-lt"/>
                <a:ea typeface="Calibri" pitchFamily="34" charset="0"/>
              </a:rPr>
              <a:t>esclusivamente </a:t>
            </a:r>
            <a:r>
              <a:rPr lang="it-IT" sz="2000" b="1" dirty="0">
                <a:solidFill>
                  <a:srgbClr val="000000"/>
                </a:solidFill>
                <a:latin typeface="+mn-lt"/>
                <a:ea typeface="Calibri" pitchFamily="34" charset="0"/>
              </a:rPr>
              <a:t>on </a:t>
            </a:r>
            <a:r>
              <a:rPr lang="it-IT" sz="2000" b="1" dirty="0" err="1">
                <a:solidFill>
                  <a:srgbClr val="000000"/>
                </a:solidFill>
                <a:latin typeface="+mn-lt"/>
                <a:ea typeface="Calibri" pitchFamily="34" charset="0"/>
              </a:rPr>
              <a:t>line</a:t>
            </a:r>
            <a:r>
              <a:rPr lang="it-IT" sz="2000" dirty="0">
                <a:solidFill>
                  <a:srgbClr val="000000"/>
                </a:solidFill>
                <a:latin typeface="+mn-lt"/>
                <a:ea typeface="Calibri" pitchFamily="34" charset="0"/>
              </a:rPr>
              <a:t>, per tutte le classi iniziali dei corsi di studio (scuola primaria, secondaria di primo grado e secondaria di secondo grado). </a:t>
            </a:r>
          </a:p>
          <a:p>
            <a:pPr indent="228600" algn="just">
              <a:defRPr/>
            </a:pPr>
            <a:endParaRPr lang="it-IT" sz="1000" dirty="0">
              <a:latin typeface="+mn-lt"/>
            </a:endParaRPr>
          </a:p>
          <a:p>
            <a:pPr indent="228600" algn="just">
              <a:defRPr/>
            </a:pPr>
            <a:r>
              <a:rPr lang="it-IT" sz="2000" dirty="0">
                <a:solidFill>
                  <a:srgbClr val="000000"/>
                </a:solidFill>
                <a:latin typeface="+mn-lt"/>
                <a:ea typeface="Calibri" pitchFamily="34" charset="0"/>
              </a:rPr>
              <a:t>A tal fine, il Ministero ha realizzato una procedura informatica, disponibile sul portale MIUR, (</a:t>
            </a:r>
            <a:r>
              <a:rPr lang="it-IT" sz="2000" dirty="0" smtClean="0">
                <a:latin typeface="+mn-lt"/>
              </a:rPr>
              <a:t>www.istruzione.it/</a:t>
            </a:r>
            <a:r>
              <a:rPr lang="it-IT" sz="2000" smtClean="0">
                <a:latin typeface="+mn-lt"/>
              </a:rPr>
              <a:t>iscrizionionline</a:t>
            </a:r>
            <a:r>
              <a:rPr lang="it-IT" sz="2000" dirty="0" smtClean="0">
                <a:latin typeface="+mn-lt"/>
              </a:rPr>
              <a:t>/)</a:t>
            </a:r>
            <a:r>
              <a:rPr lang="it-IT" sz="2000" dirty="0" smtClean="0">
                <a:solidFill>
                  <a:srgbClr val="000000"/>
                </a:solidFill>
                <a:latin typeface="+mn-lt"/>
                <a:ea typeface="Calibri" pitchFamily="34" charset="0"/>
              </a:rPr>
              <a:t> </a:t>
            </a:r>
            <a:r>
              <a:rPr lang="it-IT" sz="2000" dirty="0">
                <a:solidFill>
                  <a:srgbClr val="000000"/>
                </a:solidFill>
                <a:latin typeface="+mn-lt"/>
                <a:ea typeface="Calibri" pitchFamily="34" charset="0"/>
              </a:rPr>
              <a:t>per poter effettuare con modalità on </a:t>
            </a:r>
            <a:r>
              <a:rPr lang="it-IT" sz="2000" dirty="0" err="1">
                <a:solidFill>
                  <a:srgbClr val="000000"/>
                </a:solidFill>
                <a:latin typeface="+mn-lt"/>
                <a:ea typeface="Calibri" pitchFamily="34" charset="0"/>
              </a:rPr>
              <a:t>line</a:t>
            </a:r>
            <a:r>
              <a:rPr lang="it-IT" sz="2000" dirty="0">
                <a:solidFill>
                  <a:srgbClr val="000000"/>
                </a:solidFill>
                <a:latin typeface="+mn-lt"/>
                <a:ea typeface="Calibri" pitchFamily="34" charset="0"/>
              </a:rPr>
              <a:t> le iscrizioni degli alunni. </a:t>
            </a:r>
          </a:p>
          <a:p>
            <a:pPr indent="228600" algn="just">
              <a:defRPr/>
            </a:pPr>
            <a:endParaRPr lang="it-IT" sz="1000" dirty="0">
              <a:latin typeface="+mn-lt"/>
            </a:endParaRPr>
          </a:p>
          <a:p>
            <a:pPr indent="228600" algn="just">
              <a:defRPr/>
            </a:pPr>
            <a:r>
              <a:rPr lang="it-IT" sz="2000" dirty="0">
                <a:solidFill>
                  <a:srgbClr val="000000"/>
                </a:solidFill>
                <a:latin typeface="+mn-lt"/>
                <a:ea typeface="Calibri" pitchFamily="34" charset="0"/>
              </a:rPr>
              <a:t>Le istituzioni scolastiche destinatarie delle domande offriranno un servizio di supporto per le famiglie prive di strumentazione informatica. </a:t>
            </a:r>
            <a:endParaRPr lang="it-IT" sz="2000" dirty="0">
              <a:latin typeface="+mn-lt"/>
            </a:endParaRPr>
          </a:p>
          <a:p>
            <a:pPr indent="228600" algn="just">
              <a:defRPr/>
            </a:pPr>
            <a:endParaRPr lang="it-IT" sz="1000" dirty="0">
              <a:solidFill>
                <a:srgbClr val="000000"/>
              </a:solidFill>
              <a:latin typeface="+mn-lt"/>
              <a:ea typeface="Calibri" pitchFamily="34" charset="0"/>
            </a:endParaRPr>
          </a:p>
          <a:p>
            <a:pPr indent="228600" algn="just">
              <a:defRPr/>
            </a:pPr>
            <a:r>
              <a:rPr lang="it-IT" sz="2000" dirty="0">
                <a:solidFill>
                  <a:srgbClr val="000000"/>
                </a:solidFill>
                <a:latin typeface="+mn-lt"/>
                <a:ea typeface="Calibri" pitchFamily="34" charset="0"/>
              </a:rPr>
              <a:t>Le famiglie possono presentare </a:t>
            </a:r>
            <a:r>
              <a:rPr lang="it-IT" sz="2000" dirty="0">
                <a:solidFill>
                  <a:srgbClr val="FF0000"/>
                </a:solidFill>
                <a:latin typeface="+mn-lt"/>
                <a:ea typeface="Calibri" pitchFamily="34" charset="0"/>
              </a:rPr>
              <a:t>una sola domanda di iscrizione</a:t>
            </a:r>
            <a:r>
              <a:rPr lang="it-IT" sz="2000" dirty="0">
                <a:solidFill>
                  <a:srgbClr val="000000"/>
                </a:solidFill>
                <a:latin typeface="+mn-lt"/>
                <a:ea typeface="Calibri" pitchFamily="34" charset="0"/>
              </a:rPr>
              <a:t>.</a:t>
            </a:r>
            <a:r>
              <a:rPr lang="it-IT" sz="2000" dirty="0">
                <a:latin typeface="+mn-lt"/>
              </a:rPr>
              <a:t> </a:t>
            </a:r>
            <a:endParaRPr lang="it-IT" dirty="0">
              <a:latin typeface="Calibri" pitchFamily="34" charset="0"/>
            </a:endParaRPr>
          </a:p>
        </p:txBody>
      </p:sp>
      <p:sp>
        <p:nvSpPr>
          <p:cNvPr id="11269" name="Segnaposto numero diapositiva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8CFA6F-27BC-4974-BF7C-F1E1372FEAB7}" type="slidenum">
              <a:rPr lang="it-IT" altLang="it-IT" sz="1200">
                <a:solidFill>
                  <a:srgbClr val="898989"/>
                </a:solidFill>
              </a:rPr>
              <a:pPr>
                <a:spcBef>
                  <a:spcPct val="0"/>
                </a:spcBef>
                <a:buFontTx/>
                <a:buNone/>
              </a:pPr>
              <a:t>9</a:t>
            </a:fld>
            <a:endParaRPr lang="it-IT" altLang="it-IT" sz="1200">
              <a:solidFill>
                <a:srgbClr val="898989"/>
              </a:solidFill>
            </a:endParaRPr>
          </a:p>
        </p:txBody>
      </p:sp>
      <p:sp>
        <p:nvSpPr>
          <p:cNvPr id="9" name="Segnaposto piè di pagina 8"/>
          <p:cNvSpPr>
            <a:spLocks noGrp="1"/>
          </p:cNvSpPr>
          <p:nvPr>
            <p:ph type="ftr" sz="quarter" idx="11"/>
          </p:nvPr>
        </p:nvSpPr>
        <p:spPr/>
        <p:txBody>
          <a:bodyPr/>
          <a:lstStyle/>
          <a:p>
            <a:pPr>
              <a:defRPr/>
            </a:pPr>
            <a:r>
              <a:rPr lang="it-IT" dirty="0"/>
              <a:t>Istituto Comprensivo di </a:t>
            </a:r>
            <a:r>
              <a:rPr lang="it-IT" dirty="0" err="1"/>
              <a:t>Avigliana</a:t>
            </a:r>
            <a:endParaRPr lang="it-IT" dirty="0"/>
          </a:p>
        </p:txBody>
      </p:sp>
      <p:pic>
        <p:nvPicPr>
          <p:cNvPr id="11271" name="Immagine 9" descr="logoICAvigliana_definitivo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47197">
            <a:off x="496888" y="508000"/>
            <a:ext cx="1644650"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9"/>
          <p:cNvSpPr txBox="1">
            <a:spLocks noChangeArrowheads="1"/>
          </p:cNvSpPr>
          <p:nvPr/>
        </p:nvSpPr>
        <p:spPr bwMode="auto">
          <a:xfrm>
            <a:off x="2357438" y="708025"/>
            <a:ext cx="6429375" cy="1077218"/>
          </a:xfrm>
          <a:prstGeom prst="rect">
            <a:avLst/>
          </a:prstGeom>
          <a:noFill/>
          <a:ln w="9525">
            <a:gradFill>
              <a:gsLst>
                <a:gs pos="0">
                  <a:srgbClr val="D6B19C"/>
                </a:gs>
                <a:gs pos="30000">
                  <a:srgbClr val="D49E6C"/>
                </a:gs>
                <a:gs pos="70000">
                  <a:srgbClr val="A65528"/>
                </a:gs>
                <a:gs pos="100000">
                  <a:srgbClr val="663012"/>
                </a:gs>
              </a:gsLst>
              <a:lin ang="5400000" scaled="0"/>
            </a:gradFill>
            <a:miter lim="800000"/>
            <a:headEnd/>
            <a:tailEnd/>
          </a:ln>
        </p:spPr>
        <p:txBody>
          <a:bodyPr>
            <a:spAutoFit/>
          </a:bodyPr>
          <a:lstStyle/>
          <a:p>
            <a:pPr algn="ctr" eaLnBrk="1" hangingPunct="1">
              <a:defRPr/>
            </a:pPr>
            <a:r>
              <a:rPr lang="it-IT" sz="3200" b="1" dirty="0">
                <a:latin typeface="Tempus Sans ITC" pitchFamily="82" charset="0"/>
              </a:rPr>
              <a:t>Iscrizioni anno scolastico </a:t>
            </a:r>
            <a:r>
              <a:rPr lang="it-IT" sz="3200" b="1" dirty="0" smtClean="0">
                <a:latin typeface="Tempus Sans ITC" pitchFamily="82" charset="0"/>
              </a:rPr>
              <a:t>2021/2022</a:t>
            </a:r>
            <a:endParaRPr lang="it-IT" sz="3200" b="1" dirty="0">
              <a:latin typeface="Tempus Sans ITC"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1923</Words>
  <Application>Microsoft Office PowerPoint</Application>
  <PresentationFormat>Presentazione su schermo (4:3)</PresentationFormat>
  <Paragraphs>239</Paragraphs>
  <Slides>27</Slides>
  <Notes>2</Notes>
  <HiddenSlides>0</HiddenSlides>
  <MMClips>2</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CONSULENZA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dc:creator>
  <cp:lastModifiedBy>Utente</cp:lastModifiedBy>
  <cp:revision>138</cp:revision>
  <dcterms:created xsi:type="dcterms:W3CDTF">2009-01-20T12:01:36Z</dcterms:created>
  <dcterms:modified xsi:type="dcterms:W3CDTF">2020-12-20T16:32:42Z</dcterms:modified>
</cp:coreProperties>
</file>